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7"/>
  </p:notesMasterIdLst>
  <p:handoutMasterIdLst>
    <p:handoutMasterId r:id="rId45"/>
  </p:handoutMasterIdLst>
  <p:sldIdLst>
    <p:sldId id="322" r:id="rId4"/>
    <p:sldId id="8019" r:id="rId5"/>
    <p:sldId id="8054" r:id="rId6"/>
    <p:sldId id="8055" r:id="rId8"/>
    <p:sldId id="8056" r:id="rId9"/>
    <p:sldId id="8057" r:id="rId10"/>
    <p:sldId id="8085" r:id="rId11"/>
    <p:sldId id="8058" r:id="rId12"/>
    <p:sldId id="8059" r:id="rId13"/>
    <p:sldId id="8084" r:id="rId14"/>
    <p:sldId id="8086" r:id="rId15"/>
    <p:sldId id="8061" r:id="rId16"/>
    <p:sldId id="8095" r:id="rId17"/>
    <p:sldId id="8064" r:id="rId18"/>
    <p:sldId id="8093" r:id="rId19"/>
    <p:sldId id="8094" r:id="rId20"/>
    <p:sldId id="8063" r:id="rId21"/>
    <p:sldId id="8067" r:id="rId22"/>
    <p:sldId id="8068" r:id="rId23"/>
    <p:sldId id="8069" r:id="rId24"/>
    <p:sldId id="8070" r:id="rId25"/>
    <p:sldId id="8087" r:id="rId26"/>
    <p:sldId id="8071" r:id="rId27"/>
    <p:sldId id="8096" r:id="rId28"/>
    <p:sldId id="8072" r:id="rId29"/>
    <p:sldId id="8074" r:id="rId30"/>
    <p:sldId id="8073" r:id="rId31"/>
    <p:sldId id="8075" r:id="rId32"/>
    <p:sldId id="8076" r:id="rId33"/>
    <p:sldId id="8078" r:id="rId34"/>
    <p:sldId id="8079" r:id="rId35"/>
    <p:sldId id="8090" r:id="rId36"/>
    <p:sldId id="8081" r:id="rId37"/>
    <p:sldId id="8080" r:id="rId38"/>
    <p:sldId id="8082" r:id="rId39"/>
    <p:sldId id="8083" r:id="rId40"/>
    <p:sldId id="8089" r:id="rId41"/>
    <p:sldId id="8088" r:id="rId42"/>
    <p:sldId id="8091" r:id="rId43"/>
    <p:sldId id="7150" r:id="rId44"/>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31" autoAdjust="0"/>
    <p:restoredTop sz="95377" autoAdjust="0"/>
  </p:normalViewPr>
  <p:slideViewPr>
    <p:cSldViewPr snapToGrid="0" showGuides="1">
      <p:cViewPr varScale="1">
        <p:scale>
          <a:sx n="84" d="100"/>
          <a:sy n="84" d="100"/>
        </p:scale>
        <p:origin x="1029" y="48"/>
      </p:cViewPr>
      <p:guideLst>
        <p:guide orient="horz" pos="2159"/>
        <p:guide pos="3835"/>
      </p:guideLst>
    </p:cSldViewPr>
  </p:slideViewPr>
  <p:notesTextViewPr>
    <p:cViewPr>
      <p:scale>
        <a:sx n="1" d="1"/>
        <a:sy n="1" d="1"/>
      </p:scale>
      <p:origin x="0" y="0"/>
    </p:cViewPr>
  </p:notesTextViewPr>
  <p:sorterViewPr>
    <p:cViewPr>
      <p:scale>
        <a:sx n="150" d="100"/>
        <a:sy n="150" d="100"/>
      </p:scale>
      <p:origin x="0" y="0"/>
    </p:cViewPr>
  </p:sorterViewPr>
  <p:notesViewPr>
    <p:cSldViewPr snapToGrid="0">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tags" Target="tags/tag37.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1ADB97-6933-4BBC-A55F-93CB8D52DACE}"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C674A8-0F4B-4B41-ABB0-E94ACC953EAD}"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0E4ACE-D239-45FF-BA4D-6701D159730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52CBD-C8F4-4EE3-B33F-7E804526B7F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051" name="Rectangle 3"/>
          <p:cNvSpPr>
            <a:spLocks noGrp="1" noChangeArrowheads="1"/>
          </p:cNvSpPr>
          <p:nvPr>
            <p:ph type="ctrTitle"/>
          </p:nvPr>
        </p:nvSpPr>
        <p:spPr>
          <a:xfrm>
            <a:off x="1390650" y="764705"/>
            <a:ext cx="9410700" cy="2133600"/>
          </a:xfrm>
        </p:spPr>
        <p:txBody>
          <a:bodyPr/>
          <a:lstStyle>
            <a:lvl1pPr algn="ctr">
              <a:defRPr sz="4400"/>
            </a:lvl1pPr>
          </a:lstStyle>
          <a:p>
            <a:r>
              <a:rPr lang="zh-CN" altLang="en-US" dirty="0"/>
              <a:t>单击此处编辑母版标题样式</a:t>
            </a:r>
            <a:endParaRPr lang="zh-CN" altLang="en-US" dirty="0"/>
          </a:p>
        </p:txBody>
      </p:sp>
      <p:sp>
        <p:nvSpPr>
          <p:cNvPr id="2052" name="Rectangle 4"/>
          <p:cNvSpPr>
            <a:spLocks noGrp="1" noChangeArrowheads="1"/>
          </p:cNvSpPr>
          <p:nvPr>
            <p:ph type="subTitle" idx="1"/>
          </p:nvPr>
        </p:nvSpPr>
        <p:spPr>
          <a:xfrm>
            <a:off x="1930402" y="2996952"/>
            <a:ext cx="8331199" cy="2362200"/>
          </a:xfrm>
        </p:spPr>
        <p:txBody>
          <a:bodyPr/>
          <a:lstStyle>
            <a:lvl1pPr marL="0" indent="0" algn="ctr">
              <a:buFont typeface="Wingdings" panose="05000000000000000000" pitchFamily="2" charset="2"/>
              <a:buNone/>
              <a:defRPr sz="3200"/>
            </a:lvl1pPr>
          </a:lstStyle>
          <a:p>
            <a:r>
              <a:rPr lang="zh-CN" altLang="en-US" dirty="0"/>
              <a:t>单击此处编辑母版副标题样式</a:t>
            </a:r>
            <a:endParaRPr lang="zh-CN" altLang="en-US" dirty="0"/>
          </a:p>
        </p:txBody>
      </p:sp>
      <p:sp>
        <p:nvSpPr>
          <p:cNvPr id="5" name="Rectangle 5"/>
          <p:cNvSpPr>
            <a:spLocks noGrp="1" noChangeArrowheads="1"/>
          </p:cNvSpPr>
          <p:nvPr>
            <p:ph type="dt" sz="half" idx="10"/>
          </p:nvPr>
        </p:nvSpPr>
        <p:spPr>
          <a:xfrm>
            <a:off x="609601" y="6248400"/>
            <a:ext cx="2844800" cy="457200"/>
          </a:xfrm>
          <a:prstGeom prst="rect">
            <a:avLst/>
          </a:prstGeom>
        </p:spPr>
        <p:txBody>
          <a:bodyPr/>
          <a:lstStyle>
            <a:lvl1pPr eaLnBrk="1" hangingPunct="1">
              <a:defRPr>
                <a:latin typeface="Arial" panose="020B0604020202020204" pitchFamily="34" charset="0"/>
              </a:defRPr>
            </a:lvl1pPr>
          </a:lstStyle>
          <a:p>
            <a:pPr>
              <a:defRPr/>
            </a:pPr>
            <a:endParaRPr lang="en-US" altLang="zh-CN"/>
          </a:p>
        </p:txBody>
      </p:sp>
      <p:sp>
        <p:nvSpPr>
          <p:cNvPr id="6" name="Rectangle 6"/>
          <p:cNvSpPr>
            <a:spLocks noGrp="1" noChangeArrowheads="1"/>
          </p:cNvSpPr>
          <p:nvPr>
            <p:ph type="ftr" sz="quarter" idx="11"/>
          </p:nvPr>
        </p:nvSpPr>
        <p:spPr/>
        <p:txBody>
          <a:bodyPr/>
          <a:lstStyle>
            <a:lvl1pPr>
              <a:defRPr>
                <a:latin typeface="Arial" panose="020B0604020202020204" pitchFamily="34" charset="0"/>
              </a:defRPr>
            </a:lvl1pPr>
          </a:lstStyle>
          <a:p>
            <a:pPr>
              <a:defRPr/>
            </a:pPr>
            <a:endParaRPr lang="en-US" altLang="zh-CN"/>
          </a:p>
        </p:txBody>
      </p:sp>
      <p:sp>
        <p:nvSpPr>
          <p:cNvPr id="7" name="Rectangle 7"/>
          <p:cNvSpPr>
            <a:spLocks noGrp="1" noChangeArrowheads="1"/>
          </p:cNvSpPr>
          <p:nvPr>
            <p:ph type="sldNum" sz="quarter" idx="12"/>
          </p:nvPr>
        </p:nvSpPr>
        <p:spPr>
          <a:xfrm>
            <a:off x="8737601" y="6248400"/>
            <a:ext cx="2844800" cy="457200"/>
          </a:xfrm>
          <a:prstGeom prst="rect">
            <a:avLst/>
          </a:prstGeom>
        </p:spPr>
        <p:txBody>
          <a:bodyPr vert="horz" wrap="square" lIns="91440" tIns="45720" rIns="91440" bIns="45720" numCol="1" anchor="t" anchorCtr="0" compatLnSpc="1"/>
          <a:lstStyle>
            <a:lvl1pPr eaLnBrk="1" hangingPunct="1">
              <a:defRPr/>
            </a:lvl1pPr>
          </a:lstStyle>
          <a:p>
            <a:pPr>
              <a:defRPr/>
            </a:pPr>
            <a:fld id="{5ADEC62A-3F38-4155-A745-B56F56B1637D}" type="slidenum">
              <a:rPr lang="zh-CN" altLang="en-US"/>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a:xfrm>
            <a:off x="609601" y="6248400"/>
            <a:ext cx="2844800" cy="457200"/>
          </a:xfrm>
          <a:prstGeom prst="rect">
            <a:avLst/>
          </a:prstGeom>
        </p:spPr>
        <p:txBody>
          <a:bodyPr/>
          <a:lstStyle>
            <a:lvl1pPr eaLnBrk="1" hangingPunct="1">
              <a:defRPr>
                <a:latin typeface="Arial" panose="020B0604020202020204" pitchFamily="34" charset="0"/>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atin typeface="Arial" panose="020B0604020202020204" pitchFamily="34" charset="0"/>
              </a:defRPr>
            </a:lvl1pPr>
          </a:lstStyle>
          <a:p>
            <a:pPr>
              <a:defRPr/>
            </a:pPr>
            <a:endParaRPr lang="zh-CN" altLang="zh-CN"/>
          </a:p>
        </p:txBody>
      </p:sp>
      <p:sp>
        <p:nvSpPr>
          <p:cNvPr id="6" name="Rectangle 6"/>
          <p:cNvSpPr>
            <a:spLocks noGrp="1" noChangeArrowheads="1"/>
          </p:cNvSpPr>
          <p:nvPr>
            <p:ph type="sldNum" sz="quarter" idx="12"/>
          </p:nvPr>
        </p:nvSpPr>
        <p:spPr>
          <a:xfrm>
            <a:off x="8737601" y="6248400"/>
            <a:ext cx="2844800" cy="457200"/>
          </a:xfrm>
          <a:prstGeom prst="rect">
            <a:avLst/>
          </a:prstGeom>
        </p:spPr>
        <p:txBody>
          <a:bodyPr vert="horz" wrap="square" lIns="91440" tIns="45720" rIns="91440" bIns="45720" numCol="1" anchor="t" anchorCtr="0" compatLnSpc="1"/>
          <a:lstStyle>
            <a:lvl1pPr eaLnBrk="1" hangingPunct="1">
              <a:defRPr/>
            </a:lvl1pPr>
          </a:lstStyle>
          <a:p>
            <a:pPr>
              <a:defRPr/>
            </a:pPr>
            <a:fld id="{2ACB9267-387A-4112-97AC-F67EDF455495}" type="slidenum">
              <a:rPr lang="zh-CN" altLang="en-US"/>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1" y="122238"/>
            <a:ext cx="2743200" cy="6008687"/>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1" y="122238"/>
            <a:ext cx="8026400" cy="6008687"/>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a:xfrm>
            <a:off x="609601" y="6248400"/>
            <a:ext cx="2844800" cy="457200"/>
          </a:xfrm>
          <a:prstGeom prst="rect">
            <a:avLst/>
          </a:prstGeom>
        </p:spPr>
        <p:txBody>
          <a:bodyPr/>
          <a:lstStyle>
            <a:lvl1pPr eaLnBrk="1" hangingPunct="1">
              <a:defRPr>
                <a:latin typeface="Arial" panose="020B0604020202020204" pitchFamily="34" charset="0"/>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fld id="{16054218-5756-4C6F-B12E-13B2EC0EC0CD}" type="slidenum">
              <a:rPr lang="zh-CN" altLang="en-US"/>
            </a:fld>
            <a:endParaRPr lang="zh-CN"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7" name="标题 1"/>
          <p:cNvSpPr>
            <a:spLocks noGrp="1"/>
          </p:cNvSpPr>
          <p:nvPr>
            <p:ph type="title"/>
          </p:nvPr>
        </p:nvSpPr>
        <p:spPr>
          <a:xfrm>
            <a:off x="239349" y="634678"/>
            <a:ext cx="11809312" cy="562074"/>
          </a:xfrm>
          <a:prstGeom prst="rect">
            <a:avLst/>
          </a:prstGeom>
        </p:spPr>
        <p:txBody>
          <a:bodyPr/>
          <a:lstStyle>
            <a:lvl1pPr algn="l">
              <a:defRPr sz="3200" spc="100" baseline="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t>单击此处编辑母版标题样式</a:t>
            </a:r>
            <a:endParaRPr lang="zh-CN" altLang="en-US" dirty="0"/>
          </a:p>
        </p:txBody>
      </p:sp>
      <p:sp>
        <p:nvSpPr>
          <p:cNvPr id="2" name="矩形 1"/>
          <p:cNvSpPr/>
          <p:nvPr userDrawn="1"/>
        </p:nvSpPr>
        <p:spPr bwMode="auto">
          <a:xfrm>
            <a:off x="-1" y="1268760"/>
            <a:ext cx="9576000" cy="18000"/>
          </a:xfrm>
          <a:prstGeom prst="rect">
            <a:avLst/>
          </a:prstGeom>
          <a:gradFill flip="none" rotWithShape="1">
            <a:gsLst>
              <a:gs pos="50000">
                <a:srgbClr val="C00000"/>
              </a:gs>
              <a:gs pos="0">
                <a:schemeClr val="bg1"/>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email"/>
          <a:srcRect/>
          <a:stretch>
            <a:fillRect/>
          </a:stretch>
        </p:blipFill>
        <p:spPr>
          <a:xfrm>
            <a:off x="0" y="0"/>
            <a:ext cx="12192000" cy="6858000"/>
          </a:xfrm>
          <a:prstGeom prst="rect">
            <a:avLst/>
          </a:prstGeom>
        </p:spPr>
      </p:pic>
      <p:sp>
        <p:nvSpPr>
          <p:cNvPr id="2" name="标题 1"/>
          <p:cNvSpPr>
            <a:spLocks noGrp="1"/>
          </p:cNvSpPr>
          <p:nvPr>
            <p:ph type="ctrTitle"/>
          </p:nvPr>
        </p:nvSpPr>
        <p:spPr>
          <a:xfrm>
            <a:off x="470647" y="1992779"/>
            <a:ext cx="7682753" cy="2286001"/>
          </a:xfrm>
        </p:spPr>
        <p:txBody>
          <a:bodyPr anchor="b"/>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470647" y="4712447"/>
            <a:ext cx="7364506" cy="1210235"/>
          </a:xfrm>
        </p:spPr>
        <p:txBody>
          <a:bodyPr>
            <a:normAutofit/>
          </a:bodyPr>
          <a:lstStyle>
            <a:lvl1pPr marL="0" indent="0" algn="ctr">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F7F2EF2C-8617-4E8D-9C8A-771407435FEA}"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15892B-83CD-4852-A163-816BBE635E3B}"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364876" y="251741"/>
            <a:ext cx="9988924" cy="939088"/>
          </a:xfrm>
        </p:spPr>
        <p:txBody>
          <a:bodyPr>
            <a:normAutofit/>
          </a:bodyPr>
          <a:lstStyle>
            <a:lvl1pPr>
              <a:defRPr sz="4000"/>
            </a:lvl1pPr>
          </a:lstStyle>
          <a:p>
            <a:r>
              <a:rPr lang="zh-CN" altLang="en-US"/>
              <a:t>单击此处编辑母版标题样式</a:t>
            </a:r>
            <a:endParaRPr lang="zh-CN" altLang="en-US"/>
          </a:p>
        </p:txBody>
      </p:sp>
      <p:sp>
        <p:nvSpPr>
          <p:cNvPr id="3" name="内容占位符 2"/>
          <p:cNvSpPr>
            <a:spLocks noGrp="1"/>
          </p:cNvSpPr>
          <p:nvPr>
            <p:ph idx="1"/>
          </p:nvPr>
        </p:nvSpPr>
        <p:spPr>
          <a:xfrm>
            <a:off x="838200" y="1493877"/>
            <a:ext cx="10515600" cy="447243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1086971" y="6356349"/>
            <a:ext cx="2743200" cy="365125"/>
          </a:xfrm>
        </p:spPr>
        <p:txBody>
          <a:bodyPr/>
          <a:lstStyle/>
          <a:p>
            <a:fld id="{13E0B116-F030-4C6E-907D-24696DD7EE0A}"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10330478" y="6394217"/>
            <a:ext cx="1340597" cy="260722"/>
          </a:xfrm>
        </p:spPr>
        <p:txBody>
          <a:bodyPr/>
          <a:lstStyle/>
          <a:p>
            <a:fld id="{E615892B-83CD-4852-A163-816BBE635E3B}" type="slidenum">
              <a:rPr lang="zh-CN" altLang="en-US" smtClean="0"/>
            </a:fld>
            <a:endParaRPr lang="zh-CN" altLang="en-US"/>
          </a:p>
        </p:txBody>
      </p:sp>
      <p:grpSp>
        <p:nvGrpSpPr>
          <p:cNvPr id="7" name="组合 6"/>
          <p:cNvGrpSpPr/>
          <p:nvPr userDrawn="1"/>
        </p:nvGrpSpPr>
        <p:grpSpPr>
          <a:xfrm>
            <a:off x="343502" y="5959532"/>
            <a:ext cx="333318" cy="333318"/>
            <a:chOff x="11520099" y="6172200"/>
            <a:chExt cx="333318" cy="333318"/>
          </a:xfrm>
        </p:grpSpPr>
        <p:sp>
          <p:nvSpPr>
            <p:cNvPr id="8" name="椭圆 7"/>
            <p:cNvSpPr/>
            <p:nvPr/>
          </p:nvSpPr>
          <p:spPr>
            <a:xfrm>
              <a:off x="11520099" y="6172200"/>
              <a:ext cx="333318" cy="333318"/>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Black" panose="020B0A04020102020204" pitchFamily="34" charset="0"/>
              </a:endParaRPr>
            </a:p>
          </p:txBody>
        </p:sp>
        <p:sp>
          <p:nvSpPr>
            <p:cNvPr id="9" name="appartments_160217"/>
            <p:cNvSpPr>
              <a:spLocks noChangeAspect="1"/>
            </p:cNvSpPr>
            <p:nvPr/>
          </p:nvSpPr>
          <p:spPr bwMode="auto">
            <a:xfrm>
              <a:off x="11567497" y="6203086"/>
              <a:ext cx="238522" cy="238208"/>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lumMod val="75000"/>
              </a:schemeClr>
            </a:solidFill>
            <a:ln>
              <a:noFill/>
            </a:ln>
          </p:spPr>
        </p:sp>
      </p:grpSp>
      <p:sp>
        <p:nvSpPr>
          <p:cNvPr id="10" name="矩形 9"/>
          <p:cNvSpPr/>
          <p:nvPr userDrawn="1"/>
        </p:nvSpPr>
        <p:spPr>
          <a:xfrm>
            <a:off x="738414" y="6000796"/>
            <a:ext cx="2512803" cy="338554"/>
          </a:xfrm>
          <a:prstGeom prst="rect">
            <a:avLst/>
          </a:prstGeom>
        </p:spPr>
        <p:txBody>
          <a:bodyPr wrap="none">
            <a:spAutoFit/>
          </a:bodyPr>
          <a:lstStyle/>
          <a:p>
            <a:pPr marL="0" algn="r" defTabSz="914400" rtl="0" eaLnBrk="1" latinLnBrk="0" hangingPunct="1"/>
            <a:r>
              <a:rPr lang="en-US" altLang="zh-CN" sz="1600" kern="1200" dirty="0">
                <a:solidFill>
                  <a:schemeClr val="bg1">
                    <a:lumMod val="75000"/>
                  </a:schemeClr>
                </a:solidFill>
                <a:latin typeface="+mj-ea"/>
                <a:ea typeface="+mj-ea"/>
                <a:cs typeface="Arial" panose="020B0604020202020204" pitchFamily="34" charset="0"/>
              </a:rPr>
              <a:t>Peng Cheng Laboratory</a:t>
            </a:r>
            <a:endParaRPr lang="en-US" altLang="zh-CN" sz="1600" kern="1200" dirty="0">
              <a:solidFill>
                <a:schemeClr val="bg1">
                  <a:lumMod val="75000"/>
                </a:schemeClr>
              </a:solidFill>
              <a:latin typeface="+mj-ea"/>
              <a:ea typeface="+mj-ea"/>
              <a:cs typeface="Arial" panose="020B0604020202020204" pitchFamily="34" charset="0"/>
            </a:endParaRPr>
          </a:p>
        </p:txBody>
      </p:sp>
      <p:grpSp>
        <p:nvGrpSpPr>
          <p:cNvPr id="11" name="组合 10"/>
          <p:cNvGrpSpPr/>
          <p:nvPr userDrawn="1"/>
        </p:nvGrpSpPr>
        <p:grpSpPr>
          <a:xfrm>
            <a:off x="365125" y="565150"/>
            <a:ext cx="892175" cy="152835"/>
            <a:chOff x="365125" y="565150"/>
            <a:chExt cx="892175" cy="152835"/>
          </a:xfrm>
        </p:grpSpPr>
        <p:sp>
          <p:nvSpPr>
            <p:cNvPr id="12" name="矩形 11"/>
            <p:cNvSpPr/>
            <p:nvPr/>
          </p:nvSpPr>
          <p:spPr>
            <a:xfrm>
              <a:off x="365125" y="565150"/>
              <a:ext cx="152835" cy="152835"/>
            </a:xfrm>
            <a:prstGeom prst="rect">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59990" y="565150"/>
              <a:ext cx="152835" cy="152835"/>
            </a:xfrm>
            <a:prstGeom prst="rect">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H="1">
              <a:off x="758675" y="565150"/>
              <a:ext cx="498625" cy="152835"/>
            </a:xfrm>
            <a:prstGeom prst="rect">
              <a:avLst/>
            </a:prstGeom>
            <a:gradFill>
              <a:gsLst>
                <a:gs pos="56000">
                  <a:srgbClr val="0067B3">
                    <a:alpha val="94000"/>
                  </a:srgbClr>
                </a:gs>
                <a:gs pos="0">
                  <a:srgbClr val="0067B3">
                    <a:alpha val="0"/>
                  </a:srgbClr>
                </a:gs>
                <a:gs pos="100000">
                  <a:srgbClr val="0067B3"/>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userDrawn="1"/>
        </p:nvGrpSpPr>
        <p:grpSpPr>
          <a:xfrm rot="10800000">
            <a:off x="10950575" y="6169025"/>
            <a:ext cx="892175" cy="152835"/>
            <a:chOff x="365125" y="565150"/>
            <a:chExt cx="892175" cy="152835"/>
          </a:xfrm>
        </p:grpSpPr>
        <p:sp>
          <p:nvSpPr>
            <p:cNvPr id="16" name="矩形 15"/>
            <p:cNvSpPr/>
            <p:nvPr/>
          </p:nvSpPr>
          <p:spPr>
            <a:xfrm>
              <a:off x="365125" y="565150"/>
              <a:ext cx="152835" cy="152835"/>
            </a:xfrm>
            <a:prstGeom prst="rect">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59990" y="565150"/>
              <a:ext cx="152835" cy="152835"/>
            </a:xfrm>
            <a:prstGeom prst="rect">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flipH="1">
              <a:off x="758675" y="565150"/>
              <a:ext cx="498625" cy="152835"/>
            </a:xfrm>
            <a:prstGeom prst="rect">
              <a:avLst/>
            </a:prstGeom>
            <a:gradFill>
              <a:gsLst>
                <a:gs pos="56000">
                  <a:srgbClr val="0067B3">
                    <a:alpha val="94000"/>
                  </a:srgbClr>
                </a:gs>
                <a:gs pos="0">
                  <a:srgbClr val="0067B3">
                    <a:alpha val="0"/>
                  </a:srgbClr>
                </a:gs>
                <a:gs pos="100000">
                  <a:srgbClr val="0067B3"/>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p:cNvPicPr>
            <a:picLocks noChangeAspect="1"/>
          </p:cNvPicPr>
          <p:nvPr userDrawn="1"/>
        </p:nvPicPr>
        <p:blipFill rotWithShape="1">
          <a:blip r:embed="rId2" cstate="print">
            <a:extLst>
              <a:ext uri="{28A0092B-C50C-407E-A947-70E740481C1C}">
                <a14:useLocalDpi xmlns:a14="http://schemas.microsoft.com/office/drawing/2010/main" val="0"/>
              </a:ext>
            </a:extLst>
          </a:blip>
          <a:srcRect l="1056" t="1056"/>
          <a:stretch>
            <a:fillRect/>
          </a:stretch>
        </p:blipFill>
        <p:spPr>
          <a:xfrm>
            <a:off x="10876854" y="520300"/>
            <a:ext cx="939088" cy="939088"/>
          </a:xfrm>
          <a:prstGeom prst="ellipse">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3AF3AFA-56C6-472E-BF21-32DC9E277C6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15892B-83CD-4852-A163-816BBE635E3B}"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77662D1-A0BC-48CC-B41F-034E8E912D81}"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15892B-83CD-4852-A163-816BBE635E3B}"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315509" y="181815"/>
            <a:ext cx="10374406" cy="939088"/>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33153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155444"/>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331532"/>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155444"/>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D2C0895-0A74-426D-AD20-44FB46A1D511}"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10" name="灯片编号占位符 5"/>
          <p:cNvSpPr txBox="1"/>
          <p:nvPr userDrawn="1"/>
        </p:nvSpPr>
        <p:spPr>
          <a:xfrm>
            <a:off x="10330478" y="6394217"/>
            <a:ext cx="1340597" cy="260722"/>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15892B-83CD-4852-A163-816BBE635E3B}" type="slidenum">
              <a:rPr lang="zh-CN" altLang="en-US" smtClean="0"/>
            </a:fld>
            <a:endParaRPr lang="zh-CN" altLang="en-US"/>
          </a:p>
        </p:txBody>
      </p:sp>
      <p:grpSp>
        <p:nvGrpSpPr>
          <p:cNvPr id="11" name="组合 10"/>
          <p:cNvGrpSpPr/>
          <p:nvPr userDrawn="1"/>
        </p:nvGrpSpPr>
        <p:grpSpPr>
          <a:xfrm>
            <a:off x="343502" y="5959532"/>
            <a:ext cx="333318" cy="333318"/>
            <a:chOff x="11520099" y="6172200"/>
            <a:chExt cx="333318" cy="333318"/>
          </a:xfrm>
        </p:grpSpPr>
        <p:sp>
          <p:nvSpPr>
            <p:cNvPr id="12" name="椭圆 11"/>
            <p:cNvSpPr/>
            <p:nvPr/>
          </p:nvSpPr>
          <p:spPr>
            <a:xfrm>
              <a:off x="11520099" y="6172200"/>
              <a:ext cx="333318" cy="333318"/>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Black" panose="020B0A04020102020204" pitchFamily="34" charset="0"/>
              </a:endParaRPr>
            </a:p>
          </p:txBody>
        </p:sp>
        <p:sp>
          <p:nvSpPr>
            <p:cNvPr id="13" name="appartments_160217"/>
            <p:cNvSpPr>
              <a:spLocks noChangeAspect="1"/>
            </p:cNvSpPr>
            <p:nvPr/>
          </p:nvSpPr>
          <p:spPr bwMode="auto">
            <a:xfrm>
              <a:off x="11567497" y="6203086"/>
              <a:ext cx="238522" cy="238208"/>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lumMod val="75000"/>
              </a:schemeClr>
            </a:solidFill>
            <a:ln>
              <a:noFill/>
            </a:ln>
          </p:spPr>
        </p:sp>
      </p:grpSp>
      <p:sp>
        <p:nvSpPr>
          <p:cNvPr id="14" name="矩形 13"/>
          <p:cNvSpPr/>
          <p:nvPr userDrawn="1"/>
        </p:nvSpPr>
        <p:spPr>
          <a:xfrm>
            <a:off x="738414" y="5651165"/>
            <a:ext cx="2512803" cy="338554"/>
          </a:xfrm>
          <a:prstGeom prst="rect">
            <a:avLst/>
          </a:prstGeom>
        </p:spPr>
        <p:txBody>
          <a:bodyPr wrap="none">
            <a:spAutoFit/>
          </a:bodyPr>
          <a:lstStyle/>
          <a:p>
            <a:pPr marL="0" algn="r" defTabSz="914400" rtl="0" eaLnBrk="1" latinLnBrk="0" hangingPunct="1"/>
            <a:r>
              <a:rPr lang="en-US" altLang="zh-CN" sz="1600" kern="1200" dirty="0">
                <a:solidFill>
                  <a:schemeClr val="bg1">
                    <a:lumMod val="75000"/>
                  </a:schemeClr>
                </a:solidFill>
                <a:latin typeface="+mj-ea"/>
                <a:ea typeface="+mj-ea"/>
                <a:cs typeface="Arial" panose="020B0604020202020204" pitchFamily="34" charset="0"/>
              </a:rPr>
              <a:t>Peng Cheng Laboratory</a:t>
            </a:r>
            <a:endParaRPr lang="en-US" altLang="zh-CN" sz="1600" kern="1200" dirty="0">
              <a:solidFill>
                <a:schemeClr val="bg1">
                  <a:lumMod val="75000"/>
                </a:schemeClr>
              </a:solidFill>
              <a:latin typeface="+mj-ea"/>
              <a:ea typeface="+mj-ea"/>
              <a:cs typeface="Arial" panose="020B0604020202020204" pitchFamily="34" charset="0"/>
            </a:endParaRPr>
          </a:p>
        </p:txBody>
      </p:sp>
      <p:grpSp>
        <p:nvGrpSpPr>
          <p:cNvPr id="15" name="组合 14"/>
          <p:cNvGrpSpPr/>
          <p:nvPr userDrawn="1"/>
        </p:nvGrpSpPr>
        <p:grpSpPr>
          <a:xfrm>
            <a:off x="365125" y="565150"/>
            <a:ext cx="892175" cy="152835"/>
            <a:chOff x="365125" y="565150"/>
            <a:chExt cx="892175" cy="152835"/>
          </a:xfrm>
        </p:grpSpPr>
        <p:sp>
          <p:nvSpPr>
            <p:cNvPr id="16" name="矩形 15"/>
            <p:cNvSpPr/>
            <p:nvPr/>
          </p:nvSpPr>
          <p:spPr>
            <a:xfrm>
              <a:off x="365125" y="565150"/>
              <a:ext cx="152835" cy="152835"/>
            </a:xfrm>
            <a:prstGeom prst="rect">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59990" y="565150"/>
              <a:ext cx="152835" cy="152835"/>
            </a:xfrm>
            <a:prstGeom prst="rect">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flipH="1">
              <a:off x="758675" y="565150"/>
              <a:ext cx="498625" cy="152835"/>
            </a:xfrm>
            <a:prstGeom prst="rect">
              <a:avLst/>
            </a:prstGeom>
            <a:gradFill>
              <a:gsLst>
                <a:gs pos="56000">
                  <a:srgbClr val="0067B3">
                    <a:alpha val="94000"/>
                  </a:srgbClr>
                </a:gs>
                <a:gs pos="0">
                  <a:srgbClr val="0067B3">
                    <a:alpha val="0"/>
                  </a:srgbClr>
                </a:gs>
                <a:gs pos="100000">
                  <a:srgbClr val="0067B3"/>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userDrawn="1"/>
        </p:nvGrpSpPr>
        <p:grpSpPr>
          <a:xfrm rot="10800000">
            <a:off x="10950575" y="6169025"/>
            <a:ext cx="892175" cy="152835"/>
            <a:chOff x="365125" y="565150"/>
            <a:chExt cx="892175" cy="152835"/>
          </a:xfrm>
        </p:grpSpPr>
        <p:sp>
          <p:nvSpPr>
            <p:cNvPr id="20" name="矩形 19"/>
            <p:cNvSpPr/>
            <p:nvPr/>
          </p:nvSpPr>
          <p:spPr>
            <a:xfrm>
              <a:off x="365125" y="565150"/>
              <a:ext cx="152835" cy="152835"/>
            </a:xfrm>
            <a:prstGeom prst="rect">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59990" y="565150"/>
              <a:ext cx="152835" cy="152835"/>
            </a:xfrm>
            <a:prstGeom prst="rect">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flipH="1">
              <a:off x="758675" y="565150"/>
              <a:ext cx="498625" cy="152835"/>
            </a:xfrm>
            <a:prstGeom prst="rect">
              <a:avLst/>
            </a:prstGeom>
            <a:gradFill>
              <a:gsLst>
                <a:gs pos="56000">
                  <a:srgbClr val="0067B3">
                    <a:alpha val="94000"/>
                  </a:srgbClr>
                </a:gs>
                <a:gs pos="0">
                  <a:srgbClr val="0067B3">
                    <a:alpha val="0"/>
                  </a:srgbClr>
                </a:gs>
                <a:gs pos="100000">
                  <a:srgbClr val="0067B3"/>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p:cNvPicPr>
            <a:picLocks noChangeAspect="1"/>
          </p:cNvPicPr>
          <p:nvPr userDrawn="1"/>
        </p:nvPicPr>
        <p:blipFill rotWithShape="1">
          <a:blip r:embed="rId2" cstate="print">
            <a:extLst>
              <a:ext uri="{28A0092B-C50C-407E-A947-70E740481C1C}">
                <a14:useLocalDpi xmlns:a14="http://schemas.microsoft.com/office/drawing/2010/main" val="0"/>
              </a:ext>
            </a:extLst>
          </a:blip>
          <a:srcRect l="1056" t="1056"/>
          <a:stretch>
            <a:fillRect/>
          </a:stretch>
        </p:blipFill>
        <p:spPr>
          <a:xfrm>
            <a:off x="10876854" y="520300"/>
            <a:ext cx="939088" cy="939088"/>
          </a:xfrm>
          <a:prstGeom prst="ellipse">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email"/>
          <a:srcRect/>
          <a:stretch>
            <a:fillRect/>
          </a:stretch>
        </p:blipFill>
        <p:spPr>
          <a:xfrm>
            <a:off x="0" y="0"/>
            <a:ext cx="12192000" cy="6858000"/>
          </a:xfrm>
          <a:prstGeom prst="rect">
            <a:avLst/>
          </a:prstGeom>
        </p:spPr>
      </p:pic>
      <p:sp>
        <p:nvSpPr>
          <p:cNvPr id="2" name="标题 1"/>
          <p:cNvSpPr>
            <a:spLocks noGrp="1"/>
          </p:cNvSpPr>
          <p:nvPr>
            <p:ph type="title" hasCustomPrompt="1"/>
          </p:nvPr>
        </p:nvSpPr>
        <p:spPr>
          <a:xfrm>
            <a:off x="898711" y="1703107"/>
            <a:ext cx="10515600" cy="1120775"/>
          </a:xfrm>
        </p:spPr>
        <p:txBody>
          <a:bodyPr>
            <a:normAutofit/>
          </a:bodyPr>
          <a:lstStyle>
            <a:lvl1pPr algn="ctr">
              <a:defRPr sz="6000">
                <a:solidFill>
                  <a:schemeClr val="bg1"/>
                </a:solidFill>
              </a:defRPr>
            </a:lvl1pPr>
          </a:lstStyle>
          <a:p>
            <a:r>
              <a:rPr lang="zh-CN" altLang="en-US" dirty="0"/>
              <a:t>谢  谢！</a:t>
            </a:r>
            <a:endParaRPr lang="zh-CN" altLang="en-US" dirty="0"/>
          </a:p>
        </p:txBody>
      </p:sp>
      <p:sp>
        <p:nvSpPr>
          <p:cNvPr id="3" name="日期占位符 2"/>
          <p:cNvSpPr>
            <a:spLocks noGrp="1"/>
          </p:cNvSpPr>
          <p:nvPr>
            <p:ph type="dt" sz="half" idx="10"/>
          </p:nvPr>
        </p:nvSpPr>
        <p:spPr/>
        <p:txBody>
          <a:bodyPr/>
          <a:lstStyle/>
          <a:p>
            <a:fld id="{938BD519-A30F-4EE4-A60F-51EC1745D88A}"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615892B-83CD-4852-A163-816BBE635E3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1" y="122239"/>
            <a:ext cx="10959008" cy="930498"/>
          </a:xfrm>
        </p:spPr>
        <p:txBody>
          <a:bodyPr/>
          <a:lstStyle>
            <a:lvl1pPr algn="ctr">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09600" y="1196752"/>
            <a:ext cx="10972800" cy="493417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ftr" sz="quarter" idx="10"/>
          </p:nvPr>
        </p:nvSpPr>
        <p:spPr/>
        <p:txBody>
          <a:bodyPr/>
          <a:lstStyle>
            <a:lvl1pPr>
              <a:defRPr>
                <a:latin typeface="Arial" panose="020B0604020202020204" pitchFamily="34" charset="0"/>
              </a:defRPr>
            </a:lvl1pPr>
          </a:lstStyle>
          <a:p>
            <a:pPr>
              <a:defRPr/>
            </a:pPr>
            <a:endParaRPr lang="zh-CN" altLang="zh-CN"/>
          </a:p>
        </p:txBody>
      </p:sp>
      <p:sp>
        <p:nvSpPr>
          <p:cNvPr id="6" name="Rectangle 6"/>
          <p:cNvSpPr>
            <a:spLocks noGrp="1" noChangeArrowheads="1"/>
          </p:cNvSpPr>
          <p:nvPr>
            <p:ph type="sldNum" sz="quarter" idx="11"/>
          </p:nvPr>
        </p:nvSpPr>
        <p:spPr>
          <a:xfrm>
            <a:off x="8737601" y="6248400"/>
            <a:ext cx="2844800" cy="457200"/>
          </a:xfrm>
          <a:prstGeom prst="rect">
            <a:avLst/>
          </a:prstGeom>
        </p:spPr>
        <p:txBody>
          <a:bodyPr vert="horz" wrap="square" lIns="91440" tIns="45720" rIns="91440" bIns="45720" numCol="1" anchor="t" anchorCtr="0" compatLnSpc="1"/>
          <a:lstStyle>
            <a:lvl1pPr eaLnBrk="1" hangingPunct="1">
              <a:defRPr/>
            </a:lvl1pPr>
          </a:lstStyle>
          <a:p>
            <a:pPr>
              <a:defRPr/>
            </a:pPr>
            <a:fld id="{CB968BC3-0632-4F98-9194-1A79C14210A8}" type="slidenum">
              <a:rPr lang="zh-CN" altLang="en-US"/>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C35359-1C3C-437A-AAC2-F24B36CA5B39}"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615892B-83CD-4852-A163-816BBE635E3B}"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9E449EF-F24D-4FE2-8691-CEBD1ABE4C48}"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15892B-83CD-4852-A163-816BBE635E3B}"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0E32885-569B-4EC8-A8C8-9E657FAA37C6}"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15892B-83CD-4852-A163-816BBE635E3B}"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C10F94F-EE6A-41EC-BE76-745371B3F5D1}"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15892B-83CD-4852-A163-816BBE635E3B}"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D36135E-DB11-4477-A402-923A23C8C71E}"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15892B-83CD-4852-A163-816BBE635E3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5" y="2906715"/>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a:xfrm>
            <a:off x="609601" y="6248400"/>
            <a:ext cx="2844800" cy="457200"/>
          </a:xfrm>
          <a:prstGeom prst="rect">
            <a:avLst/>
          </a:prstGeom>
        </p:spPr>
        <p:txBody>
          <a:bodyPr/>
          <a:lstStyle>
            <a:lvl1pPr eaLnBrk="1" hangingPunct="1">
              <a:defRPr>
                <a:latin typeface="Arial" panose="020B0604020202020204" pitchFamily="34" charset="0"/>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atin typeface="Arial" panose="020B0604020202020204" pitchFamily="34" charset="0"/>
              </a:defRPr>
            </a:lvl1pPr>
          </a:lstStyle>
          <a:p>
            <a:pPr>
              <a:defRPr/>
            </a:pPr>
            <a:endParaRPr lang="zh-CN" altLang="zh-CN"/>
          </a:p>
        </p:txBody>
      </p:sp>
      <p:sp>
        <p:nvSpPr>
          <p:cNvPr id="6" name="Rectangle 6"/>
          <p:cNvSpPr>
            <a:spLocks noGrp="1" noChangeArrowheads="1"/>
          </p:cNvSpPr>
          <p:nvPr>
            <p:ph type="sldNum" sz="quarter" idx="12"/>
          </p:nvPr>
        </p:nvSpPr>
        <p:spPr>
          <a:xfrm>
            <a:off x="8737601" y="6248400"/>
            <a:ext cx="2844800" cy="457200"/>
          </a:xfrm>
          <a:prstGeom prst="rect">
            <a:avLst/>
          </a:prstGeom>
        </p:spPr>
        <p:txBody>
          <a:bodyPr vert="horz" wrap="square" lIns="91440" tIns="45720" rIns="91440" bIns="45720" numCol="1" anchor="t" anchorCtr="0" compatLnSpc="1"/>
          <a:lstStyle>
            <a:lvl1pPr eaLnBrk="1" hangingPunct="1">
              <a:defRPr/>
            </a:lvl1pPr>
          </a:lstStyle>
          <a:p>
            <a:pPr>
              <a:defRPr/>
            </a:pPr>
            <a:fld id="{F932BA7D-04FF-4942-A810-FC5CBECC4024}" type="slidenum">
              <a:rPr lang="zh-CN" altLang="en-US"/>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1" y="1196752"/>
            <a:ext cx="5384801" cy="49341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196752"/>
            <a:ext cx="5384801" cy="49341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Rectangle 6"/>
          <p:cNvSpPr>
            <a:spLocks noGrp="1" noChangeArrowheads="1"/>
          </p:cNvSpPr>
          <p:nvPr>
            <p:ph type="dt" sz="half" idx="10"/>
          </p:nvPr>
        </p:nvSpPr>
        <p:spPr>
          <a:xfrm>
            <a:off x="609601" y="6248400"/>
            <a:ext cx="2844800" cy="457200"/>
          </a:xfrm>
          <a:prstGeom prst="rect">
            <a:avLst/>
          </a:prstGeom>
        </p:spPr>
        <p:txBody>
          <a:bodyPr/>
          <a:lstStyle>
            <a:lvl1pPr eaLnBrk="1" hangingPunct="1">
              <a:defRPr>
                <a:latin typeface="Arial" panose="020B0604020202020204" pitchFamily="34" charset="0"/>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atin typeface="Arial" panose="020B0604020202020204" pitchFamily="34" charset="0"/>
              </a:defRPr>
            </a:lvl1pPr>
          </a:lstStyle>
          <a:p>
            <a:pPr>
              <a:defRPr/>
            </a:pPr>
            <a:endParaRPr lang="zh-CN" altLang="zh-CN"/>
          </a:p>
        </p:txBody>
      </p:sp>
      <p:sp>
        <p:nvSpPr>
          <p:cNvPr id="7" name="Rectangle 8"/>
          <p:cNvSpPr>
            <a:spLocks noGrp="1" noChangeArrowheads="1"/>
          </p:cNvSpPr>
          <p:nvPr>
            <p:ph type="sldNum" sz="quarter" idx="12"/>
          </p:nvPr>
        </p:nvSpPr>
        <p:spPr>
          <a:xfrm>
            <a:off x="8737601" y="6248400"/>
            <a:ext cx="2844800" cy="457200"/>
          </a:xfrm>
          <a:prstGeom prst="rect">
            <a:avLst/>
          </a:prstGeom>
        </p:spPr>
        <p:txBody>
          <a:bodyPr vert="horz" wrap="square" lIns="91440" tIns="45720" rIns="91440" bIns="45720" numCol="1" anchor="t" anchorCtr="0" compatLnSpc="1"/>
          <a:lstStyle>
            <a:lvl1pPr eaLnBrk="1" hangingPunct="1">
              <a:defRPr/>
            </a:lvl1pPr>
          </a:lstStyle>
          <a:p>
            <a:pPr>
              <a:defRPr/>
            </a:pPr>
            <a:fld id="{13852506-876A-409F-A79D-30F6F54DC313}"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1"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1"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a:xfrm>
            <a:off x="609601" y="6248400"/>
            <a:ext cx="2844800" cy="457200"/>
          </a:xfrm>
          <a:prstGeom prst="rect">
            <a:avLst/>
          </a:prstGeom>
        </p:spPr>
        <p:txBody>
          <a:bodyPr/>
          <a:lstStyle>
            <a:lvl1pPr eaLnBrk="1" hangingPunct="1">
              <a:defRPr>
                <a:latin typeface="Arial" panose="020B0604020202020204" pitchFamily="34" charset="0"/>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atin typeface="Arial" panose="020B0604020202020204" pitchFamily="34" charset="0"/>
              </a:defRPr>
            </a:lvl1pPr>
          </a:lstStyle>
          <a:p>
            <a:pPr>
              <a:defRPr/>
            </a:pPr>
            <a:endParaRPr lang="zh-CN" altLang="zh-CN"/>
          </a:p>
        </p:txBody>
      </p:sp>
      <p:sp>
        <p:nvSpPr>
          <p:cNvPr id="9" name="Rectangle 6"/>
          <p:cNvSpPr>
            <a:spLocks noGrp="1" noChangeArrowheads="1"/>
          </p:cNvSpPr>
          <p:nvPr>
            <p:ph type="sldNum" sz="quarter" idx="12"/>
          </p:nvPr>
        </p:nvSpPr>
        <p:spPr>
          <a:xfrm>
            <a:off x="8737601" y="6248400"/>
            <a:ext cx="2844800" cy="457200"/>
          </a:xfrm>
          <a:prstGeom prst="rect">
            <a:avLst/>
          </a:prstGeom>
        </p:spPr>
        <p:txBody>
          <a:bodyPr vert="horz" wrap="square" lIns="91440" tIns="45720" rIns="91440" bIns="45720" numCol="1" anchor="t" anchorCtr="0" compatLnSpc="1"/>
          <a:lstStyle>
            <a:lvl1pPr eaLnBrk="1" hangingPunct="1">
              <a:defRPr/>
            </a:lvl1pPr>
          </a:lstStyle>
          <a:p>
            <a:pPr>
              <a:defRPr/>
            </a:pPr>
            <a:fld id="{71600903-5AB1-447A-87DA-3F3AA798C0D5}"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a:xfrm>
            <a:off x="609601" y="6248400"/>
            <a:ext cx="2844800" cy="457200"/>
          </a:xfrm>
          <a:prstGeom prst="rect">
            <a:avLst/>
          </a:prstGeom>
        </p:spPr>
        <p:txBody>
          <a:bodyPr/>
          <a:lstStyle>
            <a:lvl1pPr eaLnBrk="1" hangingPunct="1">
              <a:defRPr>
                <a:latin typeface="Arial" panose="020B0604020202020204" pitchFamily="34" charset="0"/>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atin typeface="Arial" panose="020B0604020202020204" pitchFamily="34" charset="0"/>
              </a:defRPr>
            </a:lvl1pPr>
          </a:lstStyle>
          <a:p>
            <a:pPr>
              <a:defRPr/>
            </a:pPr>
            <a:endParaRPr lang="zh-CN" altLang="zh-CN"/>
          </a:p>
        </p:txBody>
      </p:sp>
      <p:sp>
        <p:nvSpPr>
          <p:cNvPr id="5" name="Rectangle 6"/>
          <p:cNvSpPr>
            <a:spLocks noGrp="1" noChangeArrowheads="1"/>
          </p:cNvSpPr>
          <p:nvPr>
            <p:ph type="sldNum" sz="quarter" idx="12"/>
          </p:nvPr>
        </p:nvSpPr>
        <p:spPr>
          <a:xfrm>
            <a:off x="8737601" y="6248400"/>
            <a:ext cx="2844800" cy="457200"/>
          </a:xfrm>
          <a:prstGeom prst="rect">
            <a:avLst/>
          </a:prstGeom>
        </p:spPr>
        <p:txBody>
          <a:bodyPr vert="horz" wrap="square" lIns="91440" tIns="45720" rIns="91440" bIns="45720" numCol="1" anchor="t" anchorCtr="0" compatLnSpc="1"/>
          <a:lstStyle>
            <a:lvl1pPr eaLnBrk="1" hangingPunct="1">
              <a:defRPr/>
            </a:lvl1pPr>
          </a:lstStyle>
          <a:p>
            <a:pPr>
              <a:defRPr/>
            </a:pPr>
            <a:fld id="{B45D2C6F-4764-4B04-BDBB-02C8976C3157}" type="slidenum">
              <a:rPr lang="zh-CN" altLang="en-US"/>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1" y="6248400"/>
            <a:ext cx="2844800" cy="457200"/>
          </a:xfrm>
          <a:prstGeom prst="rect">
            <a:avLst/>
          </a:prstGeom>
        </p:spPr>
        <p:txBody>
          <a:bodyPr/>
          <a:lstStyle>
            <a:lvl1pPr eaLnBrk="1" hangingPunct="1">
              <a:defRPr>
                <a:latin typeface="Arial" panose="020B0604020202020204" pitchFamily="34" charset="0"/>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atin typeface="Arial" panose="020B0604020202020204" pitchFamily="34" charset="0"/>
              </a:defRPr>
            </a:lvl1pPr>
          </a:lstStyle>
          <a:p>
            <a:pPr>
              <a:defRPr/>
            </a:pPr>
            <a:endParaRPr lang="zh-CN" altLang="zh-CN"/>
          </a:p>
        </p:txBody>
      </p:sp>
      <p:sp>
        <p:nvSpPr>
          <p:cNvPr id="4" name="Rectangle 6"/>
          <p:cNvSpPr>
            <a:spLocks noGrp="1" noChangeArrowheads="1"/>
          </p:cNvSpPr>
          <p:nvPr>
            <p:ph type="sldNum" sz="quarter" idx="12"/>
          </p:nvPr>
        </p:nvSpPr>
        <p:spPr>
          <a:xfrm>
            <a:off x="8737601" y="6248400"/>
            <a:ext cx="2844800" cy="457200"/>
          </a:xfrm>
          <a:prstGeom prst="rect">
            <a:avLst/>
          </a:prstGeom>
        </p:spPr>
        <p:txBody>
          <a:bodyPr vert="horz" wrap="square" lIns="91440" tIns="45720" rIns="91440" bIns="45720" numCol="1" anchor="t" anchorCtr="0" compatLnSpc="1"/>
          <a:lstStyle>
            <a:lvl1pPr eaLnBrk="1" hangingPunct="1">
              <a:defRPr/>
            </a:lvl1pPr>
          </a:lstStyle>
          <a:p>
            <a:pPr>
              <a:defRPr/>
            </a:pPr>
            <a:fld id="{8206528A-63C7-475D-97A1-E5A4647F5740}" type="slidenum">
              <a:rPr lang="zh-CN" altLang="en-US"/>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1"/>
            <a:ext cx="4011085" cy="1162050"/>
          </a:xfrm>
        </p:spPr>
        <p:txBody>
          <a:bodyPr/>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4" y="273052"/>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1"/>
            <a:ext cx="401108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a:xfrm>
            <a:off x="609601" y="6248400"/>
            <a:ext cx="2844800" cy="457200"/>
          </a:xfrm>
          <a:prstGeom prst="rect">
            <a:avLst/>
          </a:prstGeom>
        </p:spPr>
        <p:txBody>
          <a:bodyPr/>
          <a:lstStyle>
            <a:lvl1pPr eaLnBrk="1" hangingPunct="1">
              <a:defRPr>
                <a:latin typeface="Arial" panose="020B0604020202020204" pitchFamily="34" charset="0"/>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atin typeface="Arial" panose="020B0604020202020204" pitchFamily="34" charset="0"/>
              </a:defRPr>
            </a:lvl1pPr>
          </a:lstStyle>
          <a:p>
            <a:pPr>
              <a:defRPr/>
            </a:pPr>
            <a:endParaRPr lang="zh-CN" altLang="zh-CN"/>
          </a:p>
        </p:txBody>
      </p:sp>
      <p:sp>
        <p:nvSpPr>
          <p:cNvPr id="7" name="Rectangle 8"/>
          <p:cNvSpPr>
            <a:spLocks noGrp="1" noChangeArrowheads="1"/>
          </p:cNvSpPr>
          <p:nvPr>
            <p:ph type="sldNum" sz="quarter" idx="12"/>
          </p:nvPr>
        </p:nvSpPr>
        <p:spPr>
          <a:xfrm>
            <a:off x="8737601" y="6248400"/>
            <a:ext cx="2844800" cy="457200"/>
          </a:xfrm>
          <a:prstGeom prst="rect">
            <a:avLst/>
          </a:prstGeom>
        </p:spPr>
        <p:txBody>
          <a:bodyPr vert="horz" wrap="square" lIns="91440" tIns="45720" rIns="91440" bIns="45720" numCol="1" anchor="t" anchorCtr="0" compatLnSpc="1"/>
          <a:lstStyle>
            <a:lvl1pPr eaLnBrk="1" hangingPunct="1">
              <a:defRPr/>
            </a:lvl1pPr>
          </a:lstStyle>
          <a:p>
            <a:pPr>
              <a:defRPr/>
            </a:pPr>
            <a:fld id="{B9F1F084-F0F5-44D5-AC5C-1F0AB9CE1979}" type="slidenum">
              <a:rPr lang="zh-CN" altLang="en-US"/>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1"/>
            <a:ext cx="7315200" cy="566738"/>
          </a:xfrm>
        </p:spPr>
        <p:txBody>
          <a:bodyPr/>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9"/>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6"/>
          <p:cNvSpPr>
            <a:spLocks noGrp="1" noChangeArrowheads="1"/>
          </p:cNvSpPr>
          <p:nvPr>
            <p:ph type="dt" sz="half" idx="10"/>
          </p:nvPr>
        </p:nvSpPr>
        <p:spPr>
          <a:xfrm>
            <a:off x="609601" y="6248400"/>
            <a:ext cx="2844800" cy="457200"/>
          </a:xfrm>
          <a:prstGeom prst="rect">
            <a:avLst/>
          </a:prstGeom>
        </p:spPr>
        <p:txBody>
          <a:bodyPr/>
          <a:lstStyle>
            <a:lvl1pPr eaLnBrk="1" hangingPunct="1">
              <a:defRPr>
                <a:latin typeface="Arial" panose="020B0604020202020204" pitchFamily="34" charset="0"/>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atin typeface="Arial" panose="020B0604020202020204" pitchFamily="34" charset="0"/>
              </a:defRPr>
            </a:lvl1pPr>
          </a:lstStyle>
          <a:p>
            <a:pPr>
              <a:defRPr/>
            </a:pPr>
            <a:endParaRPr lang="zh-CN" altLang="zh-CN"/>
          </a:p>
        </p:txBody>
      </p:sp>
      <p:sp>
        <p:nvSpPr>
          <p:cNvPr id="7" name="Rectangle 8"/>
          <p:cNvSpPr>
            <a:spLocks noGrp="1" noChangeArrowheads="1"/>
          </p:cNvSpPr>
          <p:nvPr>
            <p:ph type="sldNum" sz="quarter" idx="12"/>
          </p:nvPr>
        </p:nvSpPr>
        <p:spPr>
          <a:xfrm>
            <a:off x="8737601" y="6248400"/>
            <a:ext cx="2844800" cy="457200"/>
          </a:xfrm>
          <a:prstGeom prst="rect">
            <a:avLst/>
          </a:prstGeom>
        </p:spPr>
        <p:txBody>
          <a:bodyPr vert="horz" wrap="square" lIns="91440" tIns="45720" rIns="91440" bIns="45720" numCol="1" anchor="t" anchorCtr="0" compatLnSpc="1"/>
          <a:lstStyle>
            <a:lvl1pPr eaLnBrk="1" hangingPunct="1">
              <a:defRPr/>
            </a:lvl1pPr>
          </a:lstStyle>
          <a:p>
            <a:pPr>
              <a:defRPr/>
            </a:pPr>
            <a:fld id="{AC37624C-9B68-4D9F-B535-219501949196}" type="slidenum">
              <a:rPr lang="zh-CN" altLang="en-US"/>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2" Type="http://schemas.openxmlformats.org/officeDocument/2006/relationships/theme" Target="../theme/theme2.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122238"/>
            <a:ext cx="10957984"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609600" y="1196975"/>
            <a:ext cx="10972800"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9" name="Rectangle 5"/>
          <p:cNvSpPr>
            <a:spLocks noGrp="1" noChangeArrowheads="1"/>
          </p:cNvSpPr>
          <p:nvPr>
            <p:ph type="ftr" sz="quarter" idx="3"/>
          </p:nvPr>
        </p:nvSpPr>
        <p:spPr bwMode="auto">
          <a:xfrm>
            <a:off x="4165601" y="6381750"/>
            <a:ext cx="3860801" cy="457200"/>
          </a:xfrm>
          <a:prstGeom prst="rect">
            <a:avLst/>
          </a:prstGeom>
          <a:noFill/>
          <a:ln w="9525">
            <a:noFill/>
            <a:miter lim="800000"/>
          </a:ln>
        </p:spPr>
        <p:txBody>
          <a:bodyPr vert="horz" wrap="square" lIns="91440" tIns="45720" rIns="91440" bIns="45720" numCol="1" anchor="t" anchorCtr="0" compatLnSpc="1"/>
          <a:lstStyle>
            <a:lvl1pPr algn="ctr" eaLnBrk="1" hangingPunct="1">
              <a:defRPr sz="1000" b="0"/>
            </a:lvl1pPr>
          </a:lstStyle>
          <a:p>
            <a:pPr>
              <a:defRPr/>
            </a:pPr>
            <a:fld id="{E70F5F12-3942-4EA0-85F2-AB2179456999}" type="slidenum">
              <a:rPr lang="zh-CN" altLang="en-US"/>
            </a:fld>
            <a:endParaRPr lang="zh-CN"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3900" b="1">
          <a:solidFill>
            <a:schemeClr val="tx2"/>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900" b="1">
          <a:solidFill>
            <a:schemeClr val="tx2"/>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3900" b="1">
          <a:solidFill>
            <a:schemeClr val="tx2"/>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3900" b="1">
          <a:solidFill>
            <a:schemeClr val="tx2"/>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3900" b="1">
          <a:solidFill>
            <a:schemeClr val="tx2"/>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rgbClr val="FF0000"/>
        </a:buClr>
        <a:buSzPct val="70000"/>
        <a:buFont typeface="Wingdings" panose="05000000000000000000" pitchFamily="2" charset="2"/>
        <a:buChar char="l"/>
        <a:defRPr sz="3000">
          <a:solidFill>
            <a:schemeClr val="tx1"/>
          </a:solidFill>
          <a:latin typeface="微软雅黑" panose="020B0503020204020204" pitchFamily="34" charset="-122"/>
          <a:ea typeface="微软雅黑" panose="020B0503020204020204" pitchFamily="34"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微软雅黑" panose="020B0503020204020204" pitchFamily="34" charset="-122"/>
          <a:ea typeface="微软雅黑" panose="020B0503020204020204" pitchFamily="34"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微软雅黑" panose="020B0503020204020204" pitchFamily="34" charset="-122"/>
          <a:ea typeface="微软雅黑" panose="020B0503020204020204" pitchFamily="34" charset="-122"/>
        </a:defRPr>
      </a:lvl3pPr>
      <a:lvl4pPr marL="1280795"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4pPr>
      <a:lvl5pPr marL="1598295"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5pPr>
      <a:lvl6pPr marL="20554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120775"/>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727947"/>
            <a:ext cx="10515600" cy="4449016"/>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701472-04AC-48B7-8ABA-29FB061930FC}"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15892B-83CD-4852-A163-816BBE635E3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10000"/>
        </a:lnSpc>
        <a:spcBef>
          <a:spcPts val="600"/>
        </a:spcBef>
        <a:buClr>
          <a:srgbClr val="0070C0"/>
        </a:buClr>
        <a:buSzPct val="80000"/>
        <a:buFont typeface="Wingdings" panose="05000000000000000000" pitchFamily="2" charset="2"/>
        <a:buChar char="l"/>
        <a:defRPr sz="32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1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1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1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3" Type="http://schemas.openxmlformats.org/officeDocument/2006/relationships/slideLayout" Target="../slideLayouts/slideLayout2.xml"/><Relationship Id="rId12" Type="http://schemas.openxmlformats.org/officeDocument/2006/relationships/tags" Target="../tags/tag2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tags" Target="../tags/tag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3" Type="http://schemas.openxmlformats.org/officeDocument/2006/relationships/slideLayout" Target="../slideLayouts/slideLayout2.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tags" Target="../tags/tag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slideLayout" Target="../slideLayouts/slideLayout2.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p:cNvSpPr>
          <p:nvPr>
            <p:ph type="ctrTitle"/>
          </p:nvPr>
        </p:nvSpPr>
        <p:spPr>
          <a:xfrm>
            <a:off x="587743" y="1365804"/>
            <a:ext cx="11015244" cy="1981530"/>
          </a:xfrm>
        </p:spPr>
        <p:txBody>
          <a:bodyPr/>
          <a:lstStyle/>
          <a:p>
            <a:pPr>
              <a:lnSpc>
                <a:spcPct val="120000"/>
              </a:lnSpc>
            </a:pPr>
            <a:r>
              <a:rPr lang="en-US" altLang="zh-CN" sz="5400" dirty="0" err="1">
                <a:solidFill>
                  <a:srgbClr val="330066"/>
                </a:solidFill>
              </a:rPr>
              <a:t>iEDA</a:t>
            </a:r>
            <a:r>
              <a:rPr lang="zh-CN" altLang="en-US" sz="5400" dirty="0">
                <a:solidFill>
                  <a:srgbClr val="330066"/>
                </a:solidFill>
              </a:rPr>
              <a:t>水滴计划答辩</a:t>
            </a:r>
            <a:br>
              <a:rPr lang="en-US" altLang="zh-CN" sz="5400" dirty="0">
                <a:solidFill>
                  <a:srgbClr val="330066"/>
                </a:solidFill>
              </a:rPr>
            </a:br>
            <a:r>
              <a:rPr lang="en-US" altLang="zh-CN" sz="5400" dirty="0">
                <a:solidFill>
                  <a:srgbClr val="330066"/>
                </a:solidFill>
              </a:rPr>
              <a:t>                    </a:t>
            </a:r>
            <a:r>
              <a:rPr lang="en-US" altLang="zh-CN" sz="4800" dirty="0">
                <a:solidFill>
                  <a:srgbClr val="330066"/>
                </a:solidFill>
              </a:rPr>
              <a:t>——2024-08</a:t>
            </a:r>
            <a:r>
              <a:rPr lang="zh-CN" altLang="en-US" sz="4800" dirty="0">
                <a:solidFill>
                  <a:srgbClr val="330066"/>
                </a:solidFill>
              </a:rPr>
              <a:t>期</a:t>
            </a:r>
            <a:r>
              <a:rPr lang="en-US" altLang="zh-CN" sz="5400" dirty="0">
                <a:solidFill>
                  <a:srgbClr val="330066"/>
                </a:solidFill>
              </a:rPr>
              <a:t>             </a:t>
            </a:r>
            <a:endParaRPr lang="en-US" altLang="en-US" sz="5400" dirty="0">
              <a:solidFill>
                <a:srgbClr val="330066"/>
              </a:solidFill>
            </a:endParaRPr>
          </a:p>
        </p:txBody>
      </p:sp>
      <p:sp>
        <p:nvSpPr>
          <p:cNvPr id="16387" name="Subtitle 4"/>
          <p:cNvSpPr>
            <a:spLocks noGrp="1"/>
          </p:cNvSpPr>
          <p:nvPr>
            <p:ph type="subTitle" idx="1"/>
          </p:nvPr>
        </p:nvSpPr>
        <p:spPr>
          <a:xfrm>
            <a:off x="2971837" y="3853369"/>
            <a:ext cx="6248209" cy="820232"/>
          </a:xfrm>
        </p:spPr>
        <p:txBody>
          <a:bodyPr/>
          <a:lstStyle/>
          <a:p>
            <a:r>
              <a:rPr lang="en-US" altLang="zh-CN" b="1" dirty="0" err="1">
                <a:solidFill>
                  <a:srgbClr val="C00000"/>
                </a:solidFill>
                <a:latin typeface="微软雅黑" panose="020B0503020204020204" pitchFamily="34" charset="-122"/>
                <a:ea typeface="微软雅黑" panose="020B0503020204020204" pitchFamily="34" charset="-122"/>
              </a:rPr>
              <a:t>iEDA</a:t>
            </a:r>
            <a:r>
              <a:rPr lang="zh-CN" altLang="en-US" b="1" dirty="0">
                <a:solidFill>
                  <a:srgbClr val="C00000"/>
                </a:solidFill>
                <a:latin typeface="微软雅黑" panose="020B0503020204020204" pitchFamily="34" charset="-122"/>
                <a:ea typeface="微软雅黑" panose="020B0503020204020204" pitchFamily="34" charset="-122"/>
              </a:rPr>
              <a:t>课题组</a:t>
            </a:r>
            <a:endParaRPr lang="en-US" altLang="zh-CN" b="1" dirty="0">
              <a:solidFill>
                <a:srgbClr val="C00000"/>
              </a:solidFill>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苏坚荣</a:t>
            </a:r>
            <a:endParaRPr lang="zh-CN" altLang="en-US" b="1" dirty="0">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a:xfrm>
            <a:off x="4673541" y="5491561"/>
            <a:ext cx="2844800" cy="457200"/>
          </a:xfrm>
        </p:spPr>
        <p:txBody>
          <a:bodyPr/>
          <a:lstStyle/>
          <a:p>
            <a:pPr algn="ctr">
              <a:defRPr/>
            </a:pPr>
            <a:r>
              <a:rPr lang="en-US" altLang="zh-CN" sz="2000" b="1" dirty="0"/>
              <a:t>2024</a:t>
            </a:r>
            <a:r>
              <a:rPr lang="zh-CN" altLang="en-US" sz="2000" b="1" dirty="0"/>
              <a:t>年</a:t>
            </a:r>
            <a:r>
              <a:rPr lang="en-US" altLang="zh-CN" sz="2000" b="1" dirty="0"/>
              <a:t>8</a:t>
            </a:r>
            <a:r>
              <a:rPr lang="zh-CN" altLang="en-US" sz="2000" b="1" dirty="0"/>
              <a:t>月</a:t>
            </a:r>
            <a:r>
              <a:rPr lang="en-US" altLang="zh-CN" sz="2000" b="1" dirty="0"/>
              <a:t>17</a:t>
            </a:r>
            <a:r>
              <a:rPr lang="zh-CN" altLang="en-US" sz="2000" b="1" dirty="0"/>
              <a:t>日</a:t>
            </a:r>
            <a:endParaRPr lang="zh-CN" altLang="en-US" sz="20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6586" y="122239"/>
            <a:ext cx="10959008" cy="930498"/>
          </a:xfrm>
        </p:spPr>
        <p:txBody>
          <a:bodyPr/>
          <a:lstStyle/>
          <a:p>
            <a:r>
              <a:rPr lang="zh-CN" altLang="en-US" dirty="0">
                <a:sym typeface="+mn-ea"/>
              </a:rPr>
              <a:t>寻路算法</a:t>
            </a:r>
            <a:r>
              <a:rPr lang="zh-CN" altLang="en-US" dirty="0">
                <a:sym typeface="+mn-ea"/>
              </a:rPr>
              <a:t>大作业</a:t>
            </a:r>
            <a:endParaRPr lang="zh-CN" altLang="en-US" dirty="0">
              <a:sym typeface="+mn-ea"/>
            </a:endParaRPr>
          </a:p>
        </p:txBody>
      </p:sp>
      <p:sp>
        <p:nvSpPr>
          <p:cNvPr id="3" name="内容占位符 2"/>
          <p:cNvSpPr>
            <a:spLocks noGrp="1"/>
          </p:cNvSpPr>
          <p:nvPr>
            <p:ph idx="1"/>
          </p:nvPr>
        </p:nvSpPr>
        <p:spPr>
          <a:xfrm>
            <a:off x="609600" y="994410"/>
            <a:ext cx="2822575" cy="595630"/>
          </a:xfrm>
        </p:spPr>
        <p:txBody>
          <a:bodyPr/>
          <a:lstStyle/>
          <a:p>
            <a:pPr>
              <a:spcAft>
                <a:spcPts val="600"/>
              </a:spcAft>
            </a:pPr>
            <a:r>
              <a:rPr lang="zh-CN" altLang="en-US" sz="2800" b="1" dirty="0">
                <a:solidFill>
                  <a:srgbClr val="0070C0"/>
                </a:solidFill>
              </a:rPr>
              <a:t>问题描述</a:t>
            </a:r>
            <a:endParaRPr lang="zh-CN" altLang="en-US" sz="2800" b="1" dirty="0">
              <a:solidFill>
                <a:srgbClr val="0070C0"/>
              </a:solidFill>
            </a:endParaRPr>
          </a:p>
          <a:p>
            <a:pPr>
              <a:spcAft>
                <a:spcPts val="600"/>
              </a:spcAft>
            </a:pPr>
            <a:endParaRPr lang="zh-CN" altLang="en-US" sz="2400" dirty="0"/>
          </a:p>
        </p:txBody>
      </p:sp>
      <p:pic>
        <p:nvPicPr>
          <p:cNvPr id="4" name="图片 3"/>
          <p:cNvPicPr>
            <a:picLocks noChangeAspect="1"/>
          </p:cNvPicPr>
          <p:nvPr/>
        </p:nvPicPr>
        <p:blipFill>
          <a:blip r:embed="rId1"/>
          <a:stretch>
            <a:fillRect/>
          </a:stretch>
        </p:blipFill>
        <p:spPr>
          <a:xfrm>
            <a:off x="2608580" y="1774190"/>
            <a:ext cx="6974205" cy="4757420"/>
          </a:xfrm>
          <a:prstGeom prst="rect">
            <a:avLst/>
          </a:prstGeom>
          <a:ln w="12700" cmpd="sng">
            <a:solidFill>
              <a:schemeClr val="accent1">
                <a:shade val="50000"/>
              </a:schemeClr>
            </a:solidFill>
            <a:prstDash val="solid"/>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6586" y="122239"/>
            <a:ext cx="10959008" cy="930498"/>
          </a:xfrm>
        </p:spPr>
        <p:txBody>
          <a:bodyPr/>
          <a:lstStyle/>
          <a:p>
            <a:r>
              <a:rPr lang="zh-CN" altLang="en-US" dirty="0">
                <a:sym typeface="+mn-ea"/>
              </a:rPr>
              <a:t>寻路算法</a:t>
            </a:r>
            <a:r>
              <a:rPr lang="zh-CN" altLang="en-US" dirty="0">
                <a:sym typeface="+mn-ea"/>
              </a:rPr>
              <a:t>大作业</a:t>
            </a:r>
            <a:endParaRPr lang="zh-CN" altLang="en-US" dirty="0">
              <a:sym typeface="+mn-ea"/>
            </a:endParaRPr>
          </a:p>
        </p:txBody>
      </p:sp>
      <p:sp>
        <p:nvSpPr>
          <p:cNvPr id="3" name="内容占位符 2"/>
          <p:cNvSpPr>
            <a:spLocks noGrp="1"/>
          </p:cNvSpPr>
          <p:nvPr>
            <p:ph idx="1"/>
          </p:nvPr>
        </p:nvSpPr>
        <p:spPr>
          <a:xfrm>
            <a:off x="384175" y="994410"/>
            <a:ext cx="2822575" cy="595630"/>
          </a:xfrm>
        </p:spPr>
        <p:txBody>
          <a:bodyPr/>
          <a:lstStyle/>
          <a:p>
            <a:pPr>
              <a:spcAft>
                <a:spcPts val="600"/>
              </a:spcAft>
            </a:pPr>
            <a:r>
              <a:rPr lang="zh-CN" altLang="en-US" sz="2800" b="1" dirty="0">
                <a:solidFill>
                  <a:srgbClr val="0070C0"/>
                </a:solidFill>
              </a:rPr>
              <a:t>算法原理</a:t>
            </a:r>
            <a:endParaRPr lang="zh-CN" altLang="en-US" sz="2800" b="1" dirty="0">
              <a:solidFill>
                <a:srgbClr val="0070C0"/>
              </a:solidFill>
            </a:endParaRPr>
          </a:p>
          <a:p>
            <a:pPr>
              <a:spcAft>
                <a:spcPts val="600"/>
              </a:spcAft>
            </a:pPr>
            <a:endParaRPr lang="zh-CN" altLang="en-US" sz="2400" dirty="0"/>
          </a:p>
        </p:txBody>
      </p:sp>
      <p:pic>
        <p:nvPicPr>
          <p:cNvPr id="6" name="图片 5"/>
          <p:cNvPicPr>
            <a:picLocks noChangeAspect="1"/>
          </p:cNvPicPr>
          <p:nvPr/>
        </p:nvPicPr>
        <p:blipFill>
          <a:blip r:embed="rId1"/>
          <a:stretch>
            <a:fillRect/>
          </a:stretch>
        </p:blipFill>
        <p:spPr>
          <a:xfrm>
            <a:off x="451485" y="1651000"/>
            <a:ext cx="7060565" cy="4940935"/>
          </a:xfrm>
          <a:prstGeom prst="rect">
            <a:avLst/>
          </a:prstGeom>
          <a:ln w="12700" cmpd="sng">
            <a:solidFill>
              <a:schemeClr val="accent1">
                <a:shade val="50000"/>
              </a:schemeClr>
            </a:solidFill>
            <a:prstDash val="solid"/>
          </a:ln>
        </p:spPr>
      </p:pic>
      <p:pic>
        <p:nvPicPr>
          <p:cNvPr id="7" name="图片 6"/>
          <p:cNvPicPr>
            <a:picLocks noChangeAspect="1"/>
          </p:cNvPicPr>
          <p:nvPr/>
        </p:nvPicPr>
        <p:blipFill>
          <a:blip r:embed="rId2"/>
          <a:stretch>
            <a:fillRect/>
          </a:stretch>
        </p:blipFill>
        <p:spPr>
          <a:xfrm>
            <a:off x="8016240" y="1632585"/>
            <a:ext cx="3763010" cy="4959350"/>
          </a:xfrm>
          <a:prstGeom prst="rect">
            <a:avLst/>
          </a:prstGeom>
          <a:ln w="12700" cmpd="sng">
            <a:solidFill>
              <a:schemeClr val="accent1">
                <a:shade val="50000"/>
              </a:schemeClr>
            </a:solidFill>
            <a:prstDash val="solid"/>
          </a:ln>
        </p:spPr>
      </p:pic>
      <p:sp>
        <p:nvSpPr>
          <p:cNvPr id="8" name="内容占位符 2"/>
          <p:cNvSpPr>
            <a:spLocks noGrp="1"/>
          </p:cNvSpPr>
          <p:nvPr/>
        </p:nvSpPr>
        <p:spPr>
          <a:xfrm>
            <a:off x="7933055" y="994410"/>
            <a:ext cx="2822575" cy="59563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FF0000"/>
              </a:buClr>
              <a:buSzPct val="70000"/>
              <a:buFont typeface="Wingdings" panose="05000000000000000000" pitchFamily="2" charset="2"/>
              <a:buChar char="l"/>
              <a:defRPr sz="3000">
                <a:solidFill>
                  <a:schemeClr val="tx1"/>
                </a:solidFill>
                <a:latin typeface="微软雅黑" panose="020B0503020204020204" pitchFamily="34" charset="-122"/>
                <a:ea typeface="微软雅黑" panose="020B0503020204020204" pitchFamily="34"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微软雅黑" panose="020B0503020204020204" pitchFamily="34" charset="-122"/>
                <a:ea typeface="微软雅黑" panose="020B0503020204020204" pitchFamily="34"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微软雅黑" panose="020B0503020204020204" pitchFamily="34" charset="-122"/>
                <a:ea typeface="微软雅黑" panose="020B0503020204020204" pitchFamily="34" charset="-122"/>
              </a:defRPr>
            </a:lvl3pPr>
            <a:lvl4pPr marL="1280795"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4pPr>
            <a:lvl5pPr marL="1598295"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5pPr>
            <a:lvl6pPr marL="20554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a:spcAft>
                <a:spcPts val="600"/>
              </a:spcAft>
            </a:pPr>
            <a:r>
              <a:rPr lang="zh-CN" altLang="en-US" sz="2800" b="1" dirty="0">
                <a:solidFill>
                  <a:srgbClr val="0070C0"/>
                </a:solidFill>
              </a:rPr>
              <a:t>数据结构</a:t>
            </a:r>
            <a:endParaRPr lang="zh-CN" altLang="en-US" sz="2800" b="1" dirty="0">
              <a:solidFill>
                <a:srgbClr val="0070C0"/>
              </a:solidFill>
            </a:endParaRPr>
          </a:p>
          <a:p>
            <a:pPr>
              <a:spcAft>
                <a:spcPts val="600"/>
              </a:spcAft>
            </a:pPr>
            <a:endParaRPr lang="zh-CN" altLang="en-US" sz="2400"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6586" y="122239"/>
            <a:ext cx="10959008" cy="930498"/>
          </a:xfrm>
        </p:spPr>
        <p:txBody>
          <a:bodyPr/>
          <a:lstStyle/>
          <a:p>
            <a:r>
              <a:rPr lang="zh-CN" altLang="en-US" dirty="0">
                <a:sym typeface="+mn-ea"/>
              </a:rPr>
              <a:t>寻路算法</a:t>
            </a:r>
            <a:r>
              <a:rPr lang="zh-CN" altLang="en-US" dirty="0">
                <a:sym typeface="+mn-ea"/>
              </a:rPr>
              <a:t>大作业</a:t>
            </a:r>
            <a:endParaRPr lang="zh-CN" altLang="en-US" dirty="0">
              <a:sym typeface="+mn-ea"/>
            </a:endParaRPr>
          </a:p>
        </p:txBody>
      </p:sp>
      <p:sp>
        <p:nvSpPr>
          <p:cNvPr id="3" name="内容占位符 2"/>
          <p:cNvSpPr>
            <a:spLocks noGrp="1"/>
          </p:cNvSpPr>
          <p:nvPr>
            <p:ph idx="1"/>
          </p:nvPr>
        </p:nvSpPr>
        <p:spPr>
          <a:xfrm>
            <a:off x="609600" y="994410"/>
            <a:ext cx="2822575" cy="595630"/>
          </a:xfrm>
        </p:spPr>
        <p:txBody>
          <a:bodyPr/>
          <a:lstStyle/>
          <a:p>
            <a:pPr>
              <a:spcAft>
                <a:spcPts val="600"/>
              </a:spcAft>
            </a:pPr>
            <a:r>
              <a:rPr lang="en-US" altLang="zh-CN" sz="2800" b="1" dirty="0">
                <a:solidFill>
                  <a:srgbClr val="0070C0"/>
                </a:solidFill>
              </a:rPr>
              <a:t>A*</a:t>
            </a:r>
            <a:r>
              <a:rPr lang="zh-CN" altLang="en-US" sz="2800" b="1" dirty="0">
                <a:solidFill>
                  <a:srgbClr val="0070C0"/>
                </a:solidFill>
              </a:rPr>
              <a:t>算法</a:t>
            </a:r>
            <a:r>
              <a:rPr lang="zh-CN" altLang="en-US" sz="2800" b="1" dirty="0">
                <a:solidFill>
                  <a:srgbClr val="0070C0"/>
                </a:solidFill>
              </a:rPr>
              <a:t>伪代码</a:t>
            </a:r>
            <a:endParaRPr lang="zh-CN" altLang="en-US" sz="2800" b="1" dirty="0">
              <a:solidFill>
                <a:srgbClr val="0070C0"/>
              </a:solidFill>
            </a:endParaRPr>
          </a:p>
          <a:p>
            <a:pPr>
              <a:spcAft>
                <a:spcPts val="600"/>
              </a:spcAft>
            </a:pPr>
            <a:endParaRPr lang="zh-CN" altLang="en-US" sz="2400" dirty="0"/>
          </a:p>
        </p:txBody>
      </p:sp>
      <p:sp>
        <p:nvSpPr>
          <p:cNvPr id="7" name="内容占位符 2"/>
          <p:cNvSpPr>
            <a:spLocks noGrp="1"/>
          </p:cNvSpPr>
          <p:nvPr/>
        </p:nvSpPr>
        <p:spPr>
          <a:xfrm>
            <a:off x="7943850" y="1052830"/>
            <a:ext cx="2305050" cy="60007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FF0000"/>
              </a:buClr>
              <a:buSzPct val="70000"/>
              <a:buFont typeface="Wingdings" panose="05000000000000000000" pitchFamily="2" charset="2"/>
              <a:buChar char="l"/>
              <a:defRPr sz="3000">
                <a:solidFill>
                  <a:schemeClr val="tx1"/>
                </a:solidFill>
                <a:latin typeface="微软雅黑" panose="020B0503020204020204" pitchFamily="34" charset="-122"/>
                <a:ea typeface="微软雅黑" panose="020B0503020204020204" pitchFamily="34"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微软雅黑" panose="020B0503020204020204" pitchFamily="34" charset="-122"/>
                <a:ea typeface="微软雅黑" panose="020B0503020204020204" pitchFamily="34"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微软雅黑" panose="020B0503020204020204" pitchFamily="34" charset="-122"/>
                <a:ea typeface="微软雅黑" panose="020B0503020204020204" pitchFamily="34" charset="-122"/>
              </a:defRPr>
            </a:lvl3pPr>
            <a:lvl4pPr marL="1280795"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4pPr>
            <a:lvl5pPr marL="1598295"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5pPr>
            <a:lvl6pPr marL="20554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a:spcAft>
                <a:spcPts val="600"/>
              </a:spcAft>
            </a:pPr>
            <a:r>
              <a:rPr lang="zh-CN" altLang="en-US" sz="2800" b="1" dirty="0">
                <a:solidFill>
                  <a:srgbClr val="0070C0"/>
                </a:solidFill>
              </a:rPr>
              <a:t>算法</a:t>
            </a:r>
            <a:r>
              <a:rPr lang="zh-CN" altLang="en-US" sz="2800" b="1" dirty="0">
                <a:solidFill>
                  <a:srgbClr val="0070C0"/>
                </a:solidFill>
              </a:rPr>
              <a:t>流程图</a:t>
            </a:r>
            <a:endParaRPr lang="zh-CN" altLang="en-US" sz="2800" b="1" dirty="0">
              <a:solidFill>
                <a:srgbClr val="0070C0"/>
              </a:solidFill>
            </a:endParaRPr>
          </a:p>
        </p:txBody>
      </p:sp>
      <p:sp>
        <p:nvSpPr>
          <p:cNvPr id="8" name="文本框 7"/>
          <p:cNvSpPr txBox="1"/>
          <p:nvPr/>
        </p:nvSpPr>
        <p:spPr>
          <a:xfrm>
            <a:off x="616585" y="1562735"/>
            <a:ext cx="5817235" cy="4958080"/>
          </a:xfrm>
          <a:prstGeom prst="rect">
            <a:avLst/>
          </a:prstGeom>
          <a:noFill/>
          <a:ln w="12700" cmpd="sng">
            <a:solidFill>
              <a:schemeClr val="accent1">
                <a:shade val="50000"/>
              </a:schemeClr>
            </a:solidFill>
            <a:prstDash val="solid"/>
          </a:ln>
        </p:spPr>
        <p:txBody>
          <a:bodyPr wrap="square" rtlCol="0">
            <a:spAutoFit/>
          </a:bodyPr>
          <a:p>
            <a:pPr>
              <a:lnSpc>
                <a:spcPct val="120000"/>
              </a:lnSpc>
              <a:spcBef>
                <a:spcPts val="0"/>
              </a:spcBef>
              <a:spcAft>
                <a:spcPts val="0"/>
              </a:spcAft>
            </a:pPr>
            <a:r>
              <a:rPr lang="zh-CN" altLang="en-US" sz="1200"/>
              <a:t>把起始格添加到 "开启列表"</a:t>
            </a:r>
            <a:endParaRPr lang="zh-CN" altLang="en-US" sz="1200"/>
          </a:p>
          <a:p>
            <a:pPr>
              <a:lnSpc>
                <a:spcPct val="120000"/>
              </a:lnSpc>
              <a:spcBef>
                <a:spcPts val="0"/>
              </a:spcBef>
              <a:spcAft>
                <a:spcPts val="0"/>
              </a:spcAft>
            </a:pPr>
            <a:r>
              <a:rPr lang="zh-CN" altLang="en-US" sz="1200"/>
              <a:t>do</a:t>
            </a:r>
            <a:endParaRPr lang="zh-CN" altLang="en-US" sz="1200"/>
          </a:p>
          <a:p>
            <a:pPr>
              <a:lnSpc>
                <a:spcPct val="120000"/>
              </a:lnSpc>
              <a:spcBef>
                <a:spcPts val="0"/>
              </a:spcBef>
              <a:spcAft>
                <a:spcPts val="0"/>
              </a:spcAft>
            </a:pPr>
            <a:r>
              <a:rPr lang="zh-CN" altLang="en-US" sz="1200"/>
              <a:t>{</a:t>
            </a:r>
            <a:endParaRPr lang="zh-CN" altLang="en-US" sz="1200"/>
          </a:p>
          <a:p>
            <a:pPr>
              <a:lnSpc>
                <a:spcPct val="120000"/>
              </a:lnSpc>
              <a:spcBef>
                <a:spcPts val="0"/>
              </a:spcBef>
              <a:spcAft>
                <a:spcPts val="0"/>
              </a:spcAft>
            </a:pPr>
            <a:r>
              <a:rPr lang="zh-CN" altLang="en-US" sz="1200"/>
              <a:t>  寻找开启列表中F值最低的格子, 我们称它为当前格.</a:t>
            </a:r>
            <a:endParaRPr lang="zh-CN" altLang="en-US" sz="1200"/>
          </a:p>
          <a:p>
            <a:pPr>
              <a:lnSpc>
                <a:spcPct val="120000"/>
              </a:lnSpc>
              <a:spcBef>
                <a:spcPts val="0"/>
              </a:spcBef>
              <a:spcAft>
                <a:spcPts val="0"/>
              </a:spcAft>
            </a:pPr>
            <a:r>
              <a:rPr lang="zh-CN" altLang="en-US" sz="1200"/>
              <a:t>  把它切换到关闭列表.</a:t>
            </a:r>
            <a:endParaRPr lang="zh-CN" altLang="en-US" sz="1200"/>
          </a:p>
          <a:p>
            <a:pPr>
              <a:lnSpc>
                <a:spcPct val="120000"/>
              </a:lnSpc>
              <a:spcBef>
                <a:spcPts val="0"/>
              </a:spcBef>
              <a:spcAft>
                <a:spcPts val="0"/>
              </a:spcAft>
            </a:pPr>
            <a:r>
              <a:rPr lang="zh-CN" altLang="en-US" sz="1200"/>
              <a:t>  对当前格相邻的8格中的每一个</a:t>
            </a:r>
            <a:endParaRPr lang="zh-CN" altLang="en-US" sz="1200"/>
          </a:p>
          <a:p>
            <a:pPr>
              <a:lnSpc>
                <a:spcPct val="120000"/>
              </a:lnSpc>
              <a:spcBef>
                <a:spcPts val="0"/>
              </a:spcBef>
              <a:spcAft>
                <a:spcPts val="0"/>
              </a:spcAft>
            </a:pPr>
            <a:r>
              <a:rPr lang="zh-CN" altLang="en-US" sz="1200"/>
              <a:t>  if (它不可通过 || 已经在 "关闭列表" 中){</a:t>
            </a:r>
            <a:endParaRPr lang="zh-CN" altLang="en-US" sz="1200"/>
          </a:p>
          <a:p>
            <a:pPr>
              <a:lnSpc>
                <a:spcPct val="120000"/>
              </a:lnSpc>
              <a:spcBef>
                <a:spcPts val="0"/>
              </a:spcBef>
              <a:spcAft>
                <a:spcPts val="0"/>
              </a:spcAft>
            </a:pPr>
            <a:r>
              <a:rPr lang="zh-CN" altLang="en-US" sz="1200"/>
              <a:t>    什么也不做.</a:t>
            </a:r>
            <a:endParaRPr lang="zh-CN" altLang="en-US" sz="1200"/>
          </a:p>
          <a:p>
            <a:pPr>
              <a:lnSpc>
                <a:spcPct val="120000"/>
              </a:lnSpc>
              <a:spcBef>
                <a:spcPts val="0"/>
              </a:spcBef>
              <a:spcAft>
                <a:spcPts val="0"/>
              </a:spcAft>
            </a:pPr>
            <a:r>
              <a:rPr lang="zh-CN" altLang="en-US" sz="1200"/>
              <a:t>  }</a:t>
            </a:r>
            <a:endParaRPr lang="zh-CN" altLang="en-US" sz="1200"/>
          </a:p>
          <a:p>
            <a:pPr>
              <a:lnSpc>
                <a:spcPct val="120000"/>
              </a:lnSpc>
              <a:spcBef>
                <a:spcPts val="0"/>
              </a:spcBef>
              <a:spcAft>
                <a:spcPts val="0"/>
              </a:spcAft>
            </a:pPr>
            <a:r>
              <a:rPr lang="zh-CN" altLang="en-US" sz="1200"/>
              <a:t>  if (它不在开启列表中){</a:t>
            </a:r>
            <a:endParaRPr lang="zh-CN" altLang="en-US" sz="1200"/>
          </a:p>
          <a:p>
            <a:pPr>
              <a:lnSpc>
                <a:spcPct val="120000"/>
              </a:lnSpc>
              <a:spcBef>
                <a:spcPts val="0"/>
              </a:spcBef>
              <a:spcAft>
                <a:spcPts val="0"/>
              </a:spcAft>
            </a:pPr>
            <a:r>
              <a:rPr lang="zh-CN" altLang="en-US" sz="1200"/>
              <a:t>    把它添加进 "开启列表", 把当前格作为这一格的父节点, 计算这一格的 FGH</a:t>
            </a:r>
            <a:endParaRPr lang="zh-CN" altLang="en-US" sz="1200"/>
          </a:p>
          <a:p>
            <a:pPr>
              <a:lnSpc>
                <a:spcPct val="120000"/>
              </a:lnSpc>
              <a:spcBef>
                <a:spcPts val="0"/>
              </a:spcBef>
              <a:spcAft>
                <a:spcPts val="0"/>
              </a:spcAft>
            </a:pPr>
            <a:r>
              <a:rPr lang="en-US" altLang="zh-CN" sz="1200"/>
              <a:t>  }</a:t>
            </a:r>
            <a:endParaRPr lang="zh-CN" altLang="en-US" sz="1200"/>
          </a:p>
          <a:p>
            <a:pPr>
              <a:lnSpc>
                <a:spcPct val="120000"/>
              </a:lnSpc>
              <a:spcBef>
                <a:spcPts val="0"/>
              </a:spcBef>
              <a:spcAft>
                <a:spcPts val="0"/>
              </a:spcAft>
            </a:pPr>
            <a:r>
              <a:rPr lang="zh-CN" altLang="en-US" sz="1200"/>
              <a:t>  if (它已经在开启列表中){</a:t>
            </a:r>
            <a:endParaRPr lang="zh-CN" altLang="en-US" sz="1200"/>
          </a:p>
          <a:p>
            <a:pPr>
              <a:lnSpc>
                <a:spcPct val="120000"/>
              </a:lnSpc>
              <a:spcBef>
                <a:spcPts val="0"/>
              </a:spcBef>
              <a:spcAft>
                <a:spcPts val="0"/>
              </a:spcAft>
            </a:pPr>
            <a:r>
              <a:rPr lang="zh-CN" altLang="en-US" sz="1200"/>
              <a:t>    if (用G值为参考检查新的路径是否更好, 更低的G值意味着更好的路径)</a:t>
            </a:r>
            <a:endParaRPr lang="zh-CN" altLang="en-US" sz="1200"/>
          </a:p>
          <a:p>
            <a:pPr>
              <a:lnSpc>
                <a:spcPct val="120000"/>
              </a:lnSpc>
              <a:spcBef>
                <a:spcPts val="0"/>
              </a:spcBef>
              <a:spcAft>
                <a:spcPts val="0"/>
              </a:spcAft>
            </a:pPr>
            <a:r>
              <a:rPr lang="zh-CN" altLang="en-US" sz="1200"/>
              <a:t>    {</a:t>
            </a:r>
            <a:endParaRPr lang="zh-CN" altLang="en-US" sz="1200"/>
          </a:p>
          <a:p>
            <a:pPr>
              <a:lnSpc>
                <a:spcPct val="120000"/>
              </a:lnSpc>
              <a:spcBef>
                <a:spcPts val="0"/>
              </a:spcBef>
              <a:spcAft>
                <a:spcPts val="0"/>
              </a:spcAft>
            </a:pPr>
            <a:r>
              <a:rPr lang="zh-CN" altLang="en-US" sz="1200"/>
              <a:t>      把这一格的父节点改成当前格, 并且重新计算这一格的 GF 值.</a:t>
            </a:r>
            <a:endParaRPr lang="zh-CN" altLang="en-US" sz="1200"/>
          </a:p>
          <a:p>
            <a:pPr>
              <a:lnSpc>
                <a:spcPct val="120000"/>
              </a:lnSpc>
              <a:spcBef>
                <a:spcPts val="0"/>
              </a:spcBef>
              <a:spcAft>
                <a:spcPts val="0"/>
              </a:spcAft>
            </a:pPr>
            <a:r>
              <a:rPr lang="zh-CN" altLang="en-US" sz="1200"/>
              <a:t>    }</a:t>
            </a:r>
            <a:endParaRPr lang="zh-CN" altLang="en-US" sz="1200"/>
          </a:p>
          <a:p>
            <a:pPr>
              <a:lnSpc>
                <a:spcPct val="120000"/>
              </a:lnSpc>
              <a:spcBef>
                <a:spcPts val="0"/>
              </a:spcBef>
              <a:spcAft>
                <a:spcPts val="0"/>
              </a:spcAft>
            </a:pPr>
            <a:r>
              <a:rPr lang="en-US" altLang="zh-CN" sz="1200"/>
              <a:t>  }</a:t>
            </a:r>
            <a:endParaRPr lang="zh-CN" altLang="en-US" sz="1200"/>
          </a:p>
          <a:p>
            <a:pPr>
              <a:lnSpc>
                <a:spcPct val="120000"/>
              </a:lnSpc>
              <a:spcBef>
                <a:spcPts val="0"/>
              </a:spcBef>
              <a:spcAft>
                <a:spcPts val="0"/>
              </a:spcAft>
            </a:pPr>
            <a:r>
              <a:rPr lang="zh-CN" altLang="en-US" sz="1200"/>
              <a:t>} while (目标格已经在 "开启列表", 这时候路径被找到)</a:t>
            </a:r>
            <a:endParaRPr lang="zh-CN" altLang="en-US" sz="1200"/>
          </a:p>
          <a:p>
            <a:pPr>
              <a:lnSpc>
                <a:spcPct val="120000"/>
              </a:lnSpc>
              <a:spcBef>
                <a:spcPts val="0"/>
              </a:spcBef>
              <a:spcAft>
                <a:spcPts val="0"/>
              </a:spcAft>
            </a:pPr>
            <a:r>
              <a:rPr lang="zh-CN" altLang="en-US" sz="1200"/>
              <a:t>如果开启列表已经空了, 说明路径不存在.</a:t>
            </a:r>
            <a:endParaRPr lang="zh-CN" altLang="en-US" sz="1200"/>
          </a:p>
          <a:p>
            <a:pPr>
              <a:lnSpc>
                <a:spcPct val="120000"/>
              </a:lnSpc>
              <a:spcBef>
                <a:spcPts val="0"/>
              </a:spcBef>
              <a:spcAft>
                <a:spcPts val="0"/>
              </a:spcAft>
            </a:pPr>
            <a:endParaRPr lang="zh-CN" altLang="en-US" sz="1200"/>
          </a:p>
          <a:p>
            <a:pPr>
              <a:lnSpc>
                <a:spcPct val="120000"/>
              </a:lnSpc>
              <a:spcBef>
                <a:spcPts val="0"/>
              </a:spcBef>
              <a:spcAft>
                <a:spcPts val="0"/>
              </a:spcAft>
            </a:pPr>
            <a:r>
              <a:rPr lang="zh-CN" altLang="en-US" sz="1200"/>
              <a:t>最后从目标格开始, 沿着每一格的父节点移动直到回到起始格, 这就是路径.</a:t>
            </a:r>
            <a:endParaRPr lang="zh-CN" altLang="en-US" sz="1200"/>
          </a:p>
        </p:txBody>
      </p:sp>
      <p:pic>
        <p:nvPicPr>
          <p:cNvPr id="9" name="图片 8"/>
          <p:cNvPicPr/>
          <p:nvPr/>
        </p:nvPicPr>
        <p:blipFill>
          <a:blip r:embed="rId1"/>
        </p:blipFill>
        <p:spPr>
          <a:xfrm>
            <a:off x="8094980" y="1562735"/>
            <a:ext cx="2651125" cy="5046980"/>
          </a:xfrm>
          <a:prstGeom prst="rect">
            <a:avLst/>
          </a:prstGeom>
          <a:ln w="12700" cmpd="sng">
            <a:solidFill>
              <a:schemeClr val="accent1">
                <a:shade val="50000"/>
              </a:schemeClr>
            </a:solidFill>
            <a:prstDash val="solid"/>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6586" y="122239"/>
            <a:ext cx="10959008" cy="930498"/>
          </a:xfrm>
        </p:spPr>
        <p:txBody>
          <a:bodyPr/>
          <a:lstStyle/>
          <a:p>
            <a:r>
              <a:rPr lang="zh-CN" altLang="en-US" dirty="0">
                <a:sym typeface="+mn-ea"/>
              </a:rPr>
              <a:t>寻路算法</a:t>
            </a:r>
            <a:r>
              <a:rPr lang="zh-CN" altLang="en-US" dirty="0">
                <a:sym typeface="+mn-ea"/>
              </a:rPr>
              <a:t>大作业</a:t>
            </a:r>
            <a:endParaRPr lang="zh-CN" altLang="en-US" dirty="0">
              <a:sym typeface="+mn-ea"/>
            </a:endParaRPr>
          </a:p>
        </p:txBody>
      </p:sp>
      <p:sp>
        <p:nvSpPr>
          <p:cNvPr id="3" name="内容占位符 2"/>
          <p:cNvSpPr>
            <a:spLocks noGrp="1"/>
          </p:cNvSpPr>
          <p:nvPr>
            <p:ph idx="1"/>
          </p:nvPr>
        </p:nvSpPr>
        <p:spPr>
          <a:xfrm>
            <a:off x="609600" y="1052830"/>
            <a:ext cx="4491355" cy="657225"/>
          </a:xfrm>
        </p:spPr>
        <p:txBody>
          <a:bodyPr/>
          <a:lstStyle/>
          <a:p>
            <a:pPr>
              <a:spcAft>
                <a:spcPts val="600"/>
              </a:spcAft>
            </a:pPr>
            <a:r>
              <a:rPr lang="en-US" altLang="zh-CN" sz="2800" b="1" dirty="0">
                <a:solidFill>
                  <a:srgbClr val="0070C0"/>
                </a:solidFill>
              </a:rPr>
              <a:t>A*</a:t>
            </a:r>
            <a:r>
              <a:rPr lang="zh-CN" altLang="en-US" sz="2800" b="1" dirty="0">
                <a:solidFill>
                  <a:srgbClr val="0070C0"/>
                </a:solidFill>
              </a:rPr>
              <a:t>算法</a:t>
            </a:r>
            <a:r>
              <a:rPr lang="zh-CN" altLang="en-US" sz="2800" b="1" dirty="0">
                <a:solidFill>
                  <a:srgbClr val="0070C0"/>
                </a:solidFill>
              </a:rPr>
              <a:t>核心函数</a:t>
            </a:r>
            <a:endParaRPr lang="zh-CN" altLang="en-US" sz="2800" b="1" dirty="0">
              <a:solidFill>
                <a:srgbClr val="0070C0"/>
              </a:solidFill>
            </a:endParaRPr>
          </a:p>
        </p:txBody>
      </p:sp>
      <p:pic>
        <p:nvPicPr>
          <p:cNvPr id="11" name="图片 10"/>
          <p:cNvPicPr>
            <a:picLocks noChangeAspect="1"/>
          </p:cNvPicPr>
          <p:nvPr/>
        </p:nvPicPr>
        <p:blipFill>
          <a:blip r:embed="rId1"/>
          <a:stretch>
            <a:fillRect/>
          </a:stretch>
        </p:blipFill>
        <p:spPr>
          <a:xfrm>
            <a:off x="2111375" y="1618615"/>
            <a:ext cx="7969250" cy="5120005"/>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6586" y="122239"/>
            <a:ext cx="10959008" cy="930498"/>
          </a:xfrm>
        </p:spPr>
        <p:txBody>
          <a:bodyPr/>
          <a:lstStyle/>
          <a:p>
            <a:r>
              <a:rPr lang="zh-CN" altLang="en-US" dirty="0">
                <a:sym typeface="+mn-ea"/>
              </a:rPr>
              <a:t>寻路算法</a:t>
            </a:r>
            <a:r>
              <a:rPr lang="zh-CN" altLang="en-US" dirty="0">
                <a:sym typeface="+mn-ea"/>
              </a:rPr>
              <a:t>大作业</a:t>
            </a:r>
            <a:endParaRPr lang="zh-CN" altLang="en-US" dirty="0">
              <a:sym typeface="+mn-ea"/>
            </a:endParaRPr>
          </a:p>
        </p:txBody>
      </p:sp>
      <p:sp>
        <p:nvSpPr>
          <p:cNvPr id="3" name="内容占位符 2"/>
          <p:cNvSpPr>
            <a:spLocks noGrp="1"/>
          </p:cNvSpPr>
          <p:nvPr>
            <p:ph idx="1"/>
          </p:nvPr>
        </p:nvSpPr>
        <p:spPr>
          <a:xfrm>
            <a:off x="609600" y="1052830"/>
            <a:ext cx="4491355" cy="657225"/>
          </a:xfrm>
        </p:spPr>
        <p:txBody>
          <a:bodyPr/>
          <a:lstStyle/>
          <a:p>
            <a:pPr>
              <a:spcAft>
                <a:spcPts val="600"/>
              </a:spcAft>
            </a:pPr>
            <a:r>
              <a:rPr lang="en-US" altLang="zh-CN" sz="2800" b="1" dirty="0">
                <a:solidFill>
                  <a:srgbClr val="0070C0"/>
                </a:solidFill>
              </a:rPr>
              <a:t>Google Test </a:t>
            </a:r>
            <a:r>
              <a:rPr lang="zh-CN" altLang="en-US" sz="2800" b="1" dirty="0">
                <a:solidFill>
                  <a:srgbClr val="0070C0"/>
                </a:solidFill>
              </a:rPr>
              <a:t>测试用例</a:t>
            </a:r>
            <a:endParaRPr lang="zh-CN" altLang="en-US" sz="2800" b="1" dirty="0">
              <a:solidFill>
                <a:srgbClr val="0070C0"/>
              </a:solidFill>
            </a:endParaRPr>
          </a:p>
        </p:txBody>
      </p:sp>
      <p:sp>
        <p:nvSpPr>
          <p:cNvPr id="6" name="内容占位符 2"/>
          <p:cNvSpPr>
            <a:spLocks noGrp="1"/>
          </p:cNvSpPr>
          <p:nvPr/>
        </p:nvSpPr>
        <p:spPr>
          <a:xfrm>
            <a:off x="7068185" y="1052830"/>
            <a:ext cx="2944495" cy="65722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FF0000"/>
              </a:buClr>
              <a:buSzPct val="70000"/>
              <a:buFont typeface="Wingdings" panose="05000000000000000000" pitchFamily="2" charset="2"/>
              <a:buChar char="l"/>
              <a:defRPr sz="3000">
                <a:solidFill>
                  <a:schemeClr val="tx1"/>
                </a:solidFill>
                <a:latin typeface="微软雅黑" panose="020B0503020204020204" pitchFamily="34" charset="-122"/>
                <a:ea typeface="微软雅黑" panose="020B0503020204020204" pitchFamily="34"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微软雅黑" panose="020B0503020204020204" pitchFamily="34" charset="-122"/>
                <a:ea typeface="微软雅黑" panose="020B0503020204020204" pitchFamily="34"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微软雅黑" panose="020B0503020204020204" pitchFamily="34" charset="-122"/>
                <a:ea typeface="微软雅黑" panose="020B0503020204020204" pitchFamily="34" charset="-122"/>
              </a:defRPr>
            </a:lvl3pPr>
            <a:lvl4pPr marL="1280795"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4pPr>
            <a:lvl5pPr marL="1598295"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5pPr>
            <a:lvl6pPr marL="20554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a:spcAft>
                <a:spcPts val="600"/>
              </a:spcAft>
            </a:pPr>
            <a:r>
              <a:rPr lang="en-US" altLang="zh-CN" sz="2800" b="1" dirty="0">
                <a:solidFill>
                  <a:srgbClr val="0070C0"/>
                </a:solidFill>
              </a:rPr>
              <a:t>Doxygen </a:t>
            </a:r>
            <a:r>
              <a:rPr lang="zh-CN" altLang="en-US" sz="2800" b="1" dirty="0">
                <a:solidFill>
                  <a:srgbClr val="0070C0"/>
                </a:solidFill>
              </a:rPr>
              <a:t>注释</a:t>
            </a:r>
            <a:endParaRPr lang="zh-CN" altLang="en-US" sz="2800" b="1" dirty="0">
              <a:solidFill>
                <a:srgbClr val="0070C0"/>
              </a:solidFill>
            </a:endParaRPr>
          </a:p>
        </p:txBody>
      </p:sp>
      <p:pic>
        <p:nvPicPr>
          <p:cNvPr id="7" name="图片 6"/>
          <p:cNvPicPr>
            <a:picLocks noChangeAspect="1"/>
          </p:cNvPicPr>
          <p:nvPr/>
        </p:nvPicPr>
        <p:blipFill>
          <a:blip r:embed="rId1"/>
          <a:stretch>
            <a:fillRect/>
          </a:stretch>
        </p:blipFill>
        <p:spPr>
          <a:xfrm>
            <a:off x="735330" y="1800225"/>
            <a:ext cx="5842635" cy="4419600"/>
          </a:xfrm>
          <a:prstGeom prst="rect">
            <a:avLst/>
          </a:prstGeom>
        </p:spPr>
      </p:pic>
      <p:pic>
        <p:nvPicPr>
          <p:cNvPr id="8" name="图片 7"/>
          <p:cNvPicPr>
            <a:picLocks noChangeAspect="1"/>
          </p:cNvPicPr>
          <p:nvPr/>
        </p:nvPicPr>
        <p:blipFill>
          <a:blip r:embed="rId2"/>
          <a:stretch>
            <a:fillRect/>
          </a:stretch>
        </p:blipFill>
        <p:spPr>
          <a:xfrm>
            <a:off x="7132955" y="1800225"/>
            <a:ext cx="4665980" cy="4420235"/>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6586" y="122239"/>
            <a:ext cx="10959008" cy="930498"/>
          </a:xfrm>
        </p:spPr>
        <p:txBody>
          <a:bodyPr/>
          <a:lstStyle/>
          <a:p>
            <a:r>
              <a:rPr lang="zh-CN" altLang="en-US" dirty="0">
                <a:sym typeface="+mn-ea"/>
              </a:rPr>
              <a:t>寻路算法</a:t>
            </a:r>
            <a:r>
              <a:rPr lang="zh-CN" altLang="en-US" dirty="0">
                <a:sym typeface="+mn-ea"/>
              </a:rPr>
              <a:t>大作业</a:t>
            </a:r>
            <a:endParaRPr lang="zh-CN" altLang="en-US" dirty="0">
              <a:sym typeface="+mn-ea"/>
            </a:endParaRPr>
          </a:p>
        </p:txBody>
      </p:sp>
      <p:sp>
        <p:nvSpPr>
          <p:cNvPr id="3" name="内容占位符 2"/>
          <p:cNvSpPr>
            <a:spLocks noGrp="1"/>
          </p:cNvSpPr>
          <p:nvPr>
            <p:ph idx="1"/>
          </p:nvPr>
        </p:nvSpPr>
        <p:spPr>
          <a:xfrm>
            <a:off x="609600" y="1052830"/>
            <a:ext cx="4491355" cy="657225"/>
          </a:xfrm>
        </p:spPr>
        <p:txBody>
          <a:bodyPr/>
          <a:lstStyle/>
          <a:p>
            <a:pPr>
              <a:spcAft>
                <a:spcPts val="600"/>
              </a:spcAft>
            </a:pPr>
            <a:r>
              <a:rPr lang="zh-CN" altLang="en-US" sz="2800" b="1" dirty="0">
                <a:solidFill>
                  <a:srgbClr val="0070C0"/>
                </a:solidFill>
              </a:rPr>
              <a:t>使用</a:t>
            </a:r>
            <a:r>
              <a:rPr lang="en-US" altLang="zh-CN" sz="2800" b="1" dirty="0">
                <a:solidFill>
                  <a:srgbClr val="0070C0"/>
                </a:solidFill>
              </a:rPr>
              <a:t>CMake</a:t>
            </a:r>
            <a:r>
              <a:rPr lang="zh-CN" altLang="en-US" sz="2800" b="1" dirty="0">
                <a:solidFill>
                  <a:srgbClr val="0070C0"/>
                </a:solidFill>
              </a:rPr>
              <a:t>编译</a:t>
            </a:r>
            <a:endParaRPr lang="zh-CN" altLang="en-US" sz="2800" b="1" dirty="0">
              <a:solidFill>
                <a:srgbClr val="0070C0"/>
              </a:solidFill>
            </a:endParaRPr>
          </a:p>
        </p:txBody>
      </p:sp>
      <p:pic>
        <p:nvPicPr>
          <p:cNvPr id="10" name="图片 9"/>
          <p:cNvPicPr>
            <a:picLocks noChangeAspect="1"/>
          </p:cNvPicPr>
          <p:nvPr/>
        </p:nvPicPr>
        <p:blipFill>
          <a:blip r:embed="rId1"/>
          <a:stretch>
            <a:fillRect/>
          </a:stretch>
        </p:blipFill>
        <p:spPr>
          <a:xfrm>
            <a:off x="932180" y="1744980"/>
            <a:ext cx="10328275" cy="4359275"/>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6586" y="122239"/>
            <a:ext cx="10959008" cy="930498"/>
          </a:xfrm>
        </p:spPr>
        <p:txBody>
          <a:bodyPr/>
          <a:lstStyle/>
          <a:p>
            <a:r>
              <a:rPr lang="zh-CN" altLang="en-US" dirty="0">
                <a:sym typeface="+mn-ea"/>
              </a:rPr>
              <a:t>寻路算法</a:t>
            </a:r>
            <a:r>
              <a:rPr lang="zh-CN" altLang="en-US" dirty="0">
                <a:sym typeface="+mn-ea"/>
              </a:rPr>
              <a:t>大作业</a:t>
            </a:r>
            <a:endParaRPr lang="zh-CN" altLang="en-US" dirty="0">
              <a:sym typeface="+mn-ea"/>
            </a:endParaRPr>
          </a:p>
        </p:txBody>
      </p:sp>
      <p:sp>
        <p:nvSpPr>
          <p:cNvPr id="3" name="内容占位符 2"/>
          <p:cNvSpPr>
            <a:spLocks noGrp="1"/>
          </p:cNvSpPr>
          <p:nvPr>
            <p:ph idx="1"/>
          </p:nvPr>
        </p:nvSpPr>
        <p:spPr>
          <a:xfrm>
            <a:off x="609600" y="1052830"/>
            <a:ext cx="4491355" cy="657225"/>
          </a:xfrm>
        </p:spPr>
        <p:txBody>
          <a:bodyPr/>
          <a:lstStyle/>
          <a:p>
            <a:pPr>
              <a:spcAft>
                <a:spcPts val="600"/>
              </a:spcAft>
            </a:pPr>
            <a:r>
              <a:rPr lang="zh-CN" altLang="en-US" sz="2800" b="1" dirty="0">
                <a:solidFill>
                  <a:srgbClr val="0070C0"/>
                </a:solidFill>
              </a:rPr>
              <a:t>编译</a:t>
            </a:r>
            <a:r>
              <a:rPr lang="zh-CN" altLang="en-US" sz="2800" b="1" dirty="0">
                <a:solidFill>
                  <a:srgbClr val="0070C0"/>
                </a:solidFill>
              </a:rPr>
              <a:t>输出</a:t>
            </a:r>
            <a:endParaRPr lang="zh-CN" altLang="en-US" sz="2800" b="1" dirty="0">
              <a:solidFill>
                <a:srgbClr val="0070C0"/>
              </a:solidFill>
            </a:endParaRPr>
          </a:p>
        </p:txBody>
      </p:sp>
      <p:pic>
        <p:nvPicPr>
          <p:cNvPr id="4" name="图片 3"/>
          <p:cNvPicPr>
            <a:picLocks noChangeAspect="1"/>
          </p:cNvPicPr>
          <p:nvPr/>
        </p:nvPicPr>
        <p:blipFill>
          <a:blip r:embed="rId1"/>
          <a:stretch>
            <a:fillRect/>
          </a:stretch>
        </p:blipFill>
        <p:spPr>
          <a:xfrm>
            <a:off x="929005" y="1891030"/>
            <a:ext cx="10333990" cy="2301240"/>
          </a:xfrm>
          <a:prstGeom prst="rect">
            <a:avLst/>
          </a:prstGeom>
        </p:spPr>
      </p:pic>
      <p:pic>
        <p:nvPicPr>
          <p:cNvPr id="5" name="图片 4"/>
          <p:cNvPicPr>
            <a:picLocks noChangeAspect="1"/>
          </p:cNvPicPr>
          <p:nvPr/>
        </p:nvPicPr>
        <p:blipFill>
          <a:blip r:embed="rId2"/>
          <a:stretch>
            <a:fillRect/>
          </a:stretch>
        </p:blipFill>
        <p:spPr>
          <a:xfrm>
            <a:off x="929005" y="4408170"/>
            <a:ext cx="10334625" cy="1936750"/>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6586" y="122239"/>
            <a:ext cx="10959008" cy="930498"/>
          </a:xfrm>
        </p:spPr>
        <p:txBody>
          <a:bodyPr/>
          <a:lstStyle/>
          <a:p>
            <a:r>
              <a:rPr lang="zh-CN" altLang="en-US" dirty="0">
                <a:sym typeface="+mn-ea"/>
              </a:rPr>
              <a:t>寻路算法</a:t>
            </a:r>
            <a:r>
              <a:rPr lang="zh-CN" altLang="en-US" dirty="0">
                <a:sym typeface="+mn-ea"/>
              </a:rPr>
              <a:t>大作业</a:t>
            </a:r>
            <a:endParaRPr lang="zh-CN" altLang="en-US" dirty="0">
              <a:sym typeface="+mn-ea"/>
            </a:endParaRPr>
          </a:p>
        </p:txBody>
      </p:sp>
      <p:sp>
        <p:nvSpPr>
          <p:cNvPr id="3" name="内容占位符 2"/>
          <p:cNvSpPr>
            <a:spLocks noGrp="1"/>
          </p:cNvSpPr>
          <p:nvPr>
            <p:ph idx="1"/>
          </p:nvPr>
        </p:nvSpPr>
        <p:spPr>
          <a:xfrm>
            <a:off x="609600" y="994410"/>
            <a:ext cx="2123440" cy="631190"/>
          </a:xfrm>
        </p:spPr>
        <p:txBody>
          <a:bodyPr/>
          <a:lstStyle/>
          <a:p>
            <a:pPr>
              <a:spcAft>
                <a:spcPts val="600"/>
              </a:spcAft>
            </a:pPr>
            <a:r>
              <a:rPr lang="zh-CN" altLang="en-US" sz="2800" b="1" dirty="0">
                <a:solidFill>
                  <a:srgbClr val="0070C0"/>
                </a:solidFill>
              </a:rPr>
              <a:t>实验结果</a:t>
            </a:r>
            <a:endParaRPr lang="zh-CN" altLang="en-US" sz="2800" b="1" dirty="0">
              <a:solidFill>
                <a:srgbClr val="0070C0"/>
              </a:solidFill>
            </a:endParaRPr>
          </a:p>
        </p:txBody>
      </p:sp>
      <p:pic>
        <p:nvPicPr>
          <p:cNvPr id="6" name="图片 5"/>
          <p:cNvPicPr>
            <a:picLocks noChangeAspect="1"/>
          </p:cNvPicPr>
          <p:nvPr/>
        </p:nvPicPr>
        <p:blipFill>
          <a:blip r:embed="rId1"/>
          <a:stretch>
            <a:fillRect/>
          </a:stretch>
        </p:blipFill>
        <p:spPr>
          <a:xfrm>
            <a:off x="493395" y="1773555"/>
            <a:ext cx="4320000" cy="2134807"/>
          </a:xfrm>
          <a:prstGeom prst="rect">
            <a:avLst/>
          </a:prstGeom>
        </p:spPr>
      </p:pic>
      <p:pic>
        <p:nvPicPr>
          <p:cNvPr id="10" name="图片 9"/>
          <p:cNvPicPr>
            <a:picLocks noChangeAspect="1"/>
          </p:cNvPicPr>
          <p:nvPr/>
        </p:nvPicPr>
        <p:blipFill>
          <a:blip r:embed="rId2"/>
          <a:stretch>
            <a:fillRect/>
          </a:stretch>
        </p:blipFill>
        <p:spPr>
          <a:xfrm>
            <a:off x="5101590" y="1744345"/>
            <a:ext cx="6697345" cy="4692015"/>
          </a:xfrm>
          <a:prstGeom prst="rect">
            <a:avLst/>
          </a:prstGeom>
        </p:spPr>
      </p:pic>
      <p:pic>
        <p:nvPicPr>
          <p:cNvPr id="11" name="图片 10"/>
          <p:cNvPicPr>
            <a:picLocks noChangeAspect="1"/>
          </p:cNvPicPr>
          <p:nvPr/>
        </p:nvPicPr>
        <p:blipFill>
          <a:blip r:embed="rId3"/>
          <a:stretch>
            <a:fillRect/>
          </a:stretch>
        </p:blipFill>
        <p:spPr>
          <a:xfrm>
            <a:off x="493395" y="4531995"/>
            <a:ext cx="4320000" cy="1904067"/>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5104097" y="2169566"/>
            <a:ext cx="3448513" cy="584775"/>
          </a:xfrm>
          <a:prstGeom prst="rect">
            <a:avLst/>
          </a:prstGeom>
          <a:noFill/>
        </p:spPr>
        <p:txBody>
          <a:bodyPr wrap="square" rtlCol="0">
            <a:spAutoFit/>
          </a:bodyPr>
          <a:lstStyle/>
          <a:p>
            <a:r>
              <a:rPr lang="zh-CN" altLang="en-US" sz="3200" b="1"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个人简介</a:t>
            </a:r>
            <a:endParaRPr lang="zh-CN" altLang="en-US" sz="3200" b="1"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custDataLst>
              <p:tags r:id="rId2"/>
            </p:custDataLst>
          </p:nvPr>
        </p:nvSpPr>
        <p:spPr>
          <a:xfrm>
            <a:off x="5097405" y="3043289"/>
            <a:ext cx="3448513" cy="584775"/>
          </a:xfrm>
          <a:prstGeom prst="rect">
            <a:avLst/>
          </a:prstGeom>
          <a:noFill/>
        </p:spPr>
        <p:txBody>
          <a:bodyPr wrap="square" rtlCol="0">
            <a:spAutoFit/>
          </a:bodyPr>
          <a:lstStyle/>
          <a:p>
            <a:r>
              <a:rPr lang="en-US" altLang="zh-CN" sz="3200" b="1"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C++</a:t>
            </a:r>
            <a:r>
              <a:rPr lang="zh-CN" altLang="en-US" sz="3200" b="1"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实习总结</a:t>
            </a:r>
            <a:endParaRPr lang="zh-CN" altLang="en-US" sz="3200" b="1"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custDataLst>
              <p:tags r:id="rId3"/>
            </p:custDataLst>
          </p:nvPr>
        </p:nvSpPr>
        <p:spPr>
          <a:xfrm>
            <a:off x="5104965" y="3917012"/>
            <a:ext cx="3448513" cy="584775"/>
          </a:xfrm>
          <a:prstGeom prst="rect">
            <a:avLst/>
          </a:prstGeom>
          <a:noFill/>
        </p:spPr>
        <p:txBody>
          <a:bodyPr wrap="square" rtlCol="0">
            <a:spAutoFit/>
          </a:bodyPr>
          <a:lstStyle/>
          <a:p>
            <a:r>
              <a:rPr lang="en-US" altLang="zh-CN" sz="3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EDA</a:t>
            </a:r>
            <a:r>
              <a:rPr lang="zh-CN" altLang="en-US" sz="3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实习总结</a:t>
            </a:r>
            <a:endParaRPr lang="zh-CN" altLang="en-US" sz="3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菱形 8"/>
          <p:cNvSpPr/>
          <p:nvPr>
            <p:custDataLst>
              <p:tags r:id="rId4"/>
            </p:custDataLst>
          </p:nvPr>
        </p:nvSpPr>
        <p:spPr>
          <a:xfrm>
            <a:off x="4106763" y="2038707"/>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0" name="文本框 9"/>
          <p:cNvSpPr txBox="1"/>
          <p:nvPr>
            <p:custDataLst>
              <p:tags r:id="rId5"/>
            </p:custDataLst>
          </p:nvPr>
        </p:nvSpPr>
        <p:spPr>
          <a:xfrm>
            <a:off x="4106763" y="2169566"/>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1" name="菱形 10"/>
          <p:cNvSpPr/>
          <p:nvPr>
            <p:custDataLst>
              <p:tags r:id="rId6"/>
            </p:custDataLst>
          </p:nvPr>
        </p:nvSpPr>
        <p:spPr>
          <a:xfrm>
            <a:off x="4100071" y="2917075"/>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2" name="文本框 11"/>
          <p:cNvSpPr txBox="1"/>
          <p:nvPr>
            <p:custDataLst>
              <p:tags r:id="rId7"/>
            </p:custDataLst>
          </p:nvPr>
        </p:nvSpPr>
        <p:spPr>
          <a:xfrm>
            <a:off x="4093460" y="3039909"/>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3" name="菱形 12"/>
          <p:cNvSpPr/>
          <p:nvPr>
            <p:custDataLst>
              <p:tags r:id="rId8"/>
            </p:custDataLst>
          </p:nvPr>
        </p:nvSpPr>
        <p:spPr>
          <a:xfrm>
            <a:off x="4107631" y="3795443"/>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4" name="文本框 13"/>
          <p:cNvSpPr txBox="1"/>
          <p:nvPr>
            <p:custDataLst>
              <p:tags r:id="rId9"/>
            </p:custDataLst>
          </p:nvPr>
        </p:nvSpPr>
        <p:spPr>
          <a:xfrm>
            <a:off x="4098943" y="3912721"/>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10"/>
            </p:custDataLst>
          </p:nvPr>
        </p:nvSpPr>
        <p:spPr>
          <a:xfrm>
            <a:off x="5097405" y="4744302"/>
            <a:ext cx="3448513" cy="584775"/>
          </a:xfrm>
          <a:prstGeom prst="rect">
            <a:avLst/>
          </a:prstGeom>
          <a:noFill/>
        </p:spPr>
        <p:txBody>
          <a:bodyPr wrap="square" rtlCol="0">
            <a:spAutoFit/>
          </a:bodyPr>
          <a:lstStyle/>
          <a:p>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感兴趣的内容</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菱形 15"/>
          <p:cNvSpPr/>
          <p:nvPr>
            <p:custDataLst>
              <p:tags r:id="rId11"/>
            </p:custDataLst>
          </p:nvPr>
        </p:nvSpPr>
        <p:spPr>
          <a:xfrm>
            <a:off x="4100071" y="4622733"/>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7" name="文本框 16"/>
          <p:cNvSpPr txBox="1"/>
          <p:nvPr>
            <p:custDataLst>
              <p:tags r:id="rId12"/>
            </p:custDataLst>
          </p:nvPr>
        </p:nvSpPr>
        <p:spPr>
          <a:xfrm>
            <a:off x="4091383" y="4740011"/>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EDA</a:t>
            </a:r>
            <a:r>
              <a:rPr lang="zh-CN" altLang="en-US" dirty="0"/>
              <a:t>学习</a:t>
            </a:r>
            <a:r>
              <a:rPr lang="zh-CN" altLang="en-US" dirty="0"/>
              <a:t>内容</a:t>
            </a:r>
            <a:endParaRPr lang="zh-CN" altLang="en-US" dirty="0"/>
          </a:p>
        </p:txBody>
      </p:sp>
      <p:sp>
        <p:nvSpPr>
          <p:cNvPr id="3" name="内容占位符 2"/>
          <p:cNvSpPr>
            <a:spLocks noGrp="1"/>
          </p:cNvSpPr>
          <p:nvPr>
            <p:ph idx="1"/>
          </p:nvPr>
        </p:nvSpPr>
        <p:spPr/>
        <p:txBody>
          <a:bodyPr/>
          <a:lstStyle/>
          <a:p>
            <a:pPr>
              <a:spcAft>
                <a:spcPts val="600"/>
              </a:spcAft>
            </a:pPr>
            <a:r>
              <a:rPr lang="zh-CN" altLang="en-US" sz="2800" b="1" dirty="0">
                <a:solidFill>
                  <a:srgbClr val="0070C0"/>
                </a:solidFill>
              </a:rPr>
              <a:t>学习</a:t>
            </a:r>
            <a:r>
              <a:rPr lang="en-US" altLang="zh-CN" sz="2800" b="1" dirty="0">
                <a:solidFill>
                  <a:srgbClr val="0070C0"/>
                </a:solidFill>
              </a:rPr>
              <a:t> EDA </a:t>
            </a:r>
            <a:r>
              <a:rPr lang="zh-CN" altLang="en-US" sz="2800" b="1" dirty="0">
                <a:solidFill>
                  <a:srgbClr val="0070C0"/>
                </a:solidFill>
              </a:rPr>
              <a:t>基础知识</a:t>
            </a:r>
            <a:endParaRPr lang="en-US" altLang="zh-CN" sz="2800" b="1" dirty="0">
              <a:solidFill>
                <a:srgbClr val="0070C0"/>
              </a:solidFill>
            </a:endParaRPr>
          </a:p>
          <a:p>
            <a:pPr lvl="1">
              <a:spcAft>
                <a:spcPts val="600"/>
              </a:spcAft>
            </a:pPr>
            <a:r>
              <a:rPr lang="en-US" altLang="zh-CN" sz="2000" dirty="0"/>
              <a:t>《</a:t>
            </a:r>
            <a:r>
              <a:rPr lang="zh-CN" altLang="en-US" sz="2000" dirty="0"/>
              <a:t>数字集成电路物理设计</a:t>
            </a:r>
            <a:r>
              <a:rPr lang="en-US" altLang="zh-CN" sz="2000" dirty="0"/>
              <a:t>》</a:t>
            </a:r>
            <a:endParaRPr lang="en-US" altLang="zh-CN" sz="2000" dirty="0"/>
          </a:p>
          <a:p>
            <a:pPr lvl="1">
              <a:spcAft>
                <a:spcPts val="600"/>
              </a:spcAft>
            </a:pPr>
            <a:r>
              <a:rPr lang="en-US" altLang="zh-CN" sz="2000" dirty="0"/>
              <a:t>《</a:t>
            </a:r>
            <a:r>
              <a:rPr lang="zh-CN" altLang="en-US" sz="2000" dirty="0"/>
              <a:t>超大规模集成电路物理设计 从图分割到时序收敛</a:t>
            </a:r>
            <a:r>
              <a:rPr lang="en-US" altLang="zh-CN" sz="2000" dirty="0"/>
              <a:t>》</a:t>
            </a:r>
            <a:endParaRPr lang="en-US" altLang="zh-CN" sz="2000" dirty="0"/>
          </a:p>
          <a:p>
            <a:pPr>
              <a:spcAft>
                <a:spcPts val="600"/>
              </a:spcAft>
            </a:pPr>
            <a:r>
              <a:rPr lang="en-US" altLang="zh-CN" sz="2800" b="1" dirty="0">
                <a:solidFill>
                  <a:srgbClr val="0070C0"/>
                </a:solidFill>
              </a:rPr>
              <a:t>iEDA Flow </a:t>
            </a:r>
            <a:r>
              <a:rPr lang="zh-CN" altLang="en-US" sz="2800" b="1" dirty="0">
                <a:solidFill>
                  <a:srgbClr val="0070C0"/>
                </a:solidFill>
              </a:rPr>
              <a:t>流程实践</a:t>
            </a:r>
            <a:endParaRPr lang="en-US" altLang="zh-CN" sz="2800" b="1" dirty="0">
              <a:solidFill>
                <a:srgbClr val="0070C0"/>
              </a:solidFill>
            </a:endParaRPr>
          </a:p>
          <a:p>
            <a:pPr lvl="1">
              <a:spcAft>
                <a:spcPts val="600"/>
              </a:spcAft>
            </a:pPr>
            <a:r>
              <a:rPr lang="zh-CN" altLang="en-US" sz="2000" dirty="0"/>
              <a:t>运行顶层</a:t>
            </a:r>
            <a:r>
              <a:rPr lang="en-US" altLang="zh-CN" sz="2000" dirty="0"/>
              <a:t> run_iEDA.sh </a:t>
            </a:r>
            <a:r>
              <a:rPr lang="zh-CN" altLang="en-US" sz="2000" dirty="0"/>
              <a:t>脚本和单独运行点工具脚本，跑通后端设计流程</a:t>
            </a:r>
            <a:endParaRPr lang="zh-CN" altLang="en-US" sz="2000" dirty="0"/>
          </a:p>
          <a:p>
            <a:pPr lvl="1">
              <a:spcAft>
                <a:spcPts val="600"/>
              </a:spcAft>
              <a:buFont typeface="Wingdings" panose="05000000000000000000" charset="0"/>
              <a:buChar char="l"/>
            </a:pPr>
            <a:r>
              <a:rPr lang="zh-CN" altLang="en-US" sz="2000" dirty="0"/>
              <a:t>更换工艺和设计库，统计相关数据</a:t>
            </a:r>
            <a:endParaRPr lang="en-US" altLang="zh-CN" sz="2000" dirty="0"/>
          </a:p>
          <a:p>
            <a:pPr>
              <a:spcAft>
                <a:spcPts val="600"/>
              </a:spcAft>
            </a:pPr>
            <a:r>
              <a:rPr lang="zh-CN" altLang="en-US" sz="2800" b="1" dirty="0">
                <a:solidFill>
                  <a:srgbClr val="0070C0"/>
                </a:solidFill>
              </a:rPr>
              <a:t>布局合法化算法实现</a:t>
            </a:r>
            <a:endParaRPr lang="en-US" altLang="zh-CN" sz="2800" b="1" dirty="0">
              <a:solidFill>
                <a:srgbClr val="0070C0"/>
              </a:solidFill>
            </a:endParaRPr>
          </a:p>
          <a:p>
            <a:pPr lvl="1">
              <a:spcAft>
                <a:spcPts val="600"/>
              </a:spcAft>
            </a:pPr>
            <a:r>
              <a:rPr lang="zh-CN" altLang="en-US" sz="2000" dirty="0"/>
              <a:t>阅读</a:t>
            </a:r>
            <a:r>
              <a:rPr lang="en-US" altLang="zh-CN" sz="2000" dirty="0"/>
              <a:t> Abacus </a:t>
            </a:r>
            <a:r>
              <a:rPr lang="zh-CN" altLang="en-US" sz="2000" dirty="0"/>
              <a:t>和</a:t>
            </a:r>
            <a:r>
              <a:rPr lang="en-US" altLang="zh-CN" sz="2000" dirty="0"/>
              <a:t> Tetris </a:t>
            </a:r>
            <a:r>
              <a:rPr lang="zh-CN" altLang="en-US" sz="2000" dirty="0"/>
              <a:t>算法的论文，深入理解两个算法的</a:t>
            </a:r>
            <a:r>
              <a:rPr lang="zh-CN" altLang="en-US" sz="2000" dirty="0"/>
              <a:t>原理</a:t>
            </a:r>
            <a:endParaRPr lang="zh-CN" altLang="en-US" sz="2000" dirty="0"/>
          </a:p>
          <a:p>
            <a:pPr lvl="1">
              <a:spcAft>
                <a:spcPts val="600"/>
              </a:spcAft>
            </a:pPr>
            <a:r>
              <a:rPr lang="zh-CN" altLang="en-US" sz="2000" dirty="0"/>
              <a:t>学习</a:t>
            </a:r>
            <a:r>
              <a:rPr lang="en-US" altLang="zh-CN" sz="2000" dirty="0"/>
              <a:t> iEDA </a:t>
            </a:r>
            <a:r>
              <a:rPr lang="zh-CN" altLang="en-US" sz="2000" dirty="0"/>
              <a:t>上已经实现的</a:t>
            </a:r>
            <a:r>
              <a:rPr lang="en-US" altLang="zh-CN" sz="2000" dirty="0"/>
              <a:t> Abacus </a:t>
            </a:r>
            <a:r>
              <a:rPr lang="zh-CN" altLang="en-US" sz="2000" dirty="0"/>
              <a:t>算法的代码</a:t>
            </a:r>
            <a:endParaRPr lang="en-US" altLang="zh-CN" sz="2000" dirty="0"/>
          </a:p>
          <a:p>
            <a:pPr lvl="1">
              <a:spcAft>
                <a:spcPts val="600"/>
              </a:spcAft>
            </a:pPr>
            <a:r>
              <a:rPr lang="zh-CN" altLang="en-US" sz="2000" dirty="0"/>
              <a:t>在</a:t>
            </a:r>
            <a:r>
              <a:rPr lang="en-US" altLang="zh-CN" sz="2000" dirty="0"/>
              <a:t> Abacus </a:t>
            </a:r>
            <a:r>
              <a:rPr lang="zh-CN" altLang="en-US" sz="2000" dirty="0"/>
              <a:t>算法的基础上实现</a:t>
            </a:r>
            <a:r>
              <a:rPr lang="en-US" altLang="zh-CN" sz="2000" dirty="0"/>
              <a:t> Tetris </a:t>
            </a:r>
            <a:r>
              <a:rPr lang="zh-CN" altLang="en-US" sz="2000" dirty="0"/>
              <a:t>算法</a:t>
            </a:r>
            <a:endParaRPr lang="zh-CN" alt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104097" y="2169566"/>
            <a:ext cx="3448513" cy="58477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个人简介</a:t>
            </a:r>
            <a:endParaRPr lang="zh-CN" altLang="en-US" sz="3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nvSpPr>
        <p:spPr>
          <a:xfrm>
            <a:off x="5097405" y="3043289"/>
            <a:ext cx="3448513" cy="584775"/>
          </a:xfrm>
          <a:prstGeom prst="rect">
            <a:avLst/>
          </a:prstGeom>
          <a:noFill/>
        </p:spPr>
        <p:txBody>
          <a:bodyPr wrap="square" rtlCol="0">
            <a:spAutoFit/>
          </a:bodyPr>
          <a:lstStyle/>
          <a:p>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C++</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实习总结</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nvSpPr>
        <p:spPr>
          <a:xfrm>
            <a:off x="5104965" y="3917012"/>
            <a:ext cx="3448513" cy="584775"/>
          </a:xfrm>
          <a:prstGeom prst="rect">
            <a:avLst/>
          </a:prstGeom>
          <a:noFill/>
        </p:spPr>
        <p:txBody>
          <a:bodyPr wrap="square" rtlCol="0">
            <a:spAutoFit/>
          </a:bodyPr>
          <a:lstStyle/>
          <a:p>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EDA</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实习总结</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菱形 8"/>
          <p:cNvSpPr/>
          <p:nvPr/>
        </p:nvSpPr>
        <p:spPr>
          <a:xfrm>
            <a:off x="4106763" y="2038707"/>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4106763" y="2169566"/>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1" name="菱形 10"/>
          <p:cNvSpPr/>
          <p:nvPr/>
        </p:nvSpPr>
        <p:spPr>
          <a:xfrm>
            <a:off x="4100071" y="2917075"/>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4093460" y="3039909"/>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3" name="菱形 12"/>
          <p:cNvSpPr/>
          <p:nvPr/>
        </p:nvSpPr>
        <p:spPr>
          <a:xfrm>
            <a:off x="4107631" y="3795443"/>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4098943" y="3912721"/>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5097405" y="4744302"/>
            <a:ext cx="3448513" cy="584775"/>
          </a:xfrm>
          <a:prstGeom prst="rect">
            <a:avLst/>
          </a:prstGeom>
          <a:noFill/>
        </p:spPr>
        <p:txBody>
          <a:bodyPr wrap="square" rtlCol="0">
            <a:spAutoFit/>
          </a:bodyPr>
          <a:lstStyle/>
          <a:p>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感兴趣的内容</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菱形 15"/>
          <p:cNvSpPr/>
          <p:nvPr/>
        </p:nvSpPr>
        <p:spPr>
          <a:xfrm>
            <a:off x="4100071" y="4622733"/>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4091383" y="4740011"/>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学习笔记</a:t>
            </a:r>
            <a:endParaRPr lang="en-US" altLang="zh-CN" dirty="0"/>
          </a:p>
        </p:txBody>
      </p:sp>
      <p:pic>
        <p:nvPicPr>
          <p:cNvPr id="3" name="图片 2"/>
          <p:cNvPicPr>
            <a:picLocks noChangeAspect="1"/>
          </p:cNvPicPr>
          <p:nvPr/>
        </p:nvPicPr>
        <p:blipFill>
          <a:blip r:embed="rId1"/>
          <a:stretch>
            <a:fillRect/>
          </a:stretch>
        </p:blipFill>
        <p:spPr>
          <a:xfrm>
            <a:off x="609600" y="1564005"/>
            <a:ext cx="3005455" cy="4343400"/>
          </a:xfrm>
          <a:prstGeom prst="rect">
            <a:avLst/>
          </a:prstGeom>
          <a:ln w="12700" cmpd="sng">
            <a:solidFill>
              <a:schemeClr val="accent1">
                <a:shade val="50000"/>
              </a:schemeClr>
            </a:solidFill>
            <a:prstDash val="solid"/>
          </a:ln>
        </p:spPr>
      </p:pic>
      <p:pic>
        <p:nvPicPr>
          <p:cNvPr id="4" name="图片 3"/>
          <p:cNvPicPr>
            <a:picLocks noChangeAspect="1"/>
          </p:cNvPicPr>
          <p:nvPr/>
        </p:nvPicPr>
        <p:blipFill>
          <a:blip r:embed="rId2"/>
          <a:stretch>
            <a:fillRect/>
          </a:stretch>
        </p:blipFill>
        <p:spPr>
          <a:xfrm>
            <a:off x="4107180" y="1865630"/>
            <a:ext cx="7661275" cy="3740785"/>
          </a:xfrm>
          <a:prstGeom prst="rect">
            <a:avLst/>
          </a:prstGeom>
          <a:ln w="12700" cmpd="sng">
            <a:solidFill>
              <a:schemeClr val="accent1">
                <a:shade val="50000"/>
              </a:schemeClr>
            </a:solidFill>
            <a:prstDash val="solid"/>
          </a:ln>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芯片设计</a:t>
            </a:r>
            <a:r>
              <a:rPr lang="zh-CN" altLang="en-US" dirty="0"/>
              <a:t>流程</a:t>
            </a:r>
            <a:endParaRPr lang="zh-CN" altLang="en-US" dirty="0"/>
          </a:p>
        </p:txBody>
      </p:sp>
      <p:pic>
        <p:nvPicPr>
          <p:cNvPr id="7" name="图片 6"/>
          <p:cNvPicPr>
            <a:picLocks noChangeAspect="1"/>
          </p:cNvPicPr>
          <p:nvPr/>
        </p:nvPicPr>
        <p:blipFill>
          <a:blip r:embed="rId1"/>
          <a:stretch>
            <a:fillRect/>
          </a:stretch>
        </p:blipFill>
        <p:spPr>
          <a:xfrm>
            <a:off x="285750" y="1725930"/>
            <a:ext cx="5150516" cy="3600000"/>
          </a:xfrm>
          <a:prstGeom prst="rect">
            <a:avLst/>
          </a:prstGeom>
          <a:ln w="12700" cmpd="sng">
            <a:solidFill>
              <a:schemeClr val="accent1">
                <a:shade val="50000"/>
              </a:schemeClr>
            </a:solidFill>
            <a:prstDash val="solid"/>
          </a:ln>
        </p:spPr>
      </p:pic>
      <p:pic>
        <p:nvPicPr>
          <p:cNvPr id="9" name="图片 8"/>
          <p:cNvPicPr>
            <a:picLocks noChangeAspect="1"/>
          </p:cNvPicPr>
          <p:nvPr/>
        </p:nvPicPr>
        <p:blipFill>
          <a:blip r:embed="rId2"/>
          <a:stretch>
            <a:fillRect/>
          </a:stretch>
        </p:blipFill>
        <p:spPr>
          <a:xfrm>
            <a:off x="5770880" y="1725930"/>
            <a:ext cx="6152253" cy="3600000"/>
          </a:xfrm>
          <a:prstGeom prst="rect">
            <a:avLst/>
          </a:prstGeom>
          <a:ln w="12700" cmpd="sng">
            <a:solidFill>
              <a:schemeClr val="accent1">
                <a:shade val="50000"/>
              </a:schemeClr>
            </a:solidFill>
            <a:prstDash val="solid"/>
          </a:ln>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EDA</a:t>
            </a:r>
            <a:r>
              <a:rPr lang="zh-CN" altLang="en-US" dirty="0"/>
              <a:t>后端流程</a:t>
            </a:r>
            <a:endParaRPr lang="zh-CN" altLang="en-US" dirty="0"/>
          </a:p>
        </p:txBody>
      </p:sp>
      <p:pic>
        <p:nvPicPr>
          <p:cNvPr id="3" name="图片 2"/>
          <p:cNvPicPr>
            <a:picLocks noChangeAspect="1"/>
          </p:cNvPicPr>
          <p:nvPr/>
        </p:nvPicPr>
        <p:blipFill>
          <a:blip r:embed="rId1"/>
          <a:stretch>
            <a:fillRect/>
          </a:stretch>
        </p:blipFill>
        <p:spPr>
          <a:xfrm>
            <a:off x="2268855" y="1112520"/>
            <a:ext cx="7639685" cy="5528945"/>
          </a:xfrm>
          <a:prstGeom prst="rect">
            <a:avLst/>
          </a:prstGeom>
          <a:ln w="12700" cmpd="sng">
            <a:solidFill>
              <a:schemeClr val="accent1">
                <a:shade val="50000"/>
              </a:schemeClr>
            </a:solidFill>
            <a:prstDash val="solid"/>
          </a:ln>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iEDA Flow</a:t>
            </a:r>
            <a:r>
              <a:rPr lang="zh-CN" altLang="en-US" dirty="0"/>
              <a:t>流程</a:t>
            </a:r>
            <a:r>
              <a:rPr lang="zh-CN" altLang="en-US" dirty="0"/>
              <a:t>实践</a:t>
            </a:r>
            <a:endParaRPr lang="zh-CN" altLang="en-US" dirty="0"/>
          </a:p>
        </p:txBody>
      </p:sp>
      <p:pic>
        <p:nvPicPr>
          <p:cNvPr id="4" name="图片 3"/>
          <p:cNvPicPr>
            <a:picLocks noChangeAspect="1"/>
          </p:cNvPicPr>
          <p:nvPr/>
        </p:nvPicPr>
        <p:blipFill>
          <a:blip r:embed="rId1"/>
          <a:stretch>
            <a:fillRect/>
          </a:stretch>
        </p:blipFill>
        <p:spPr>
          <a:xfrm>
            <a:off x="1080135" y="1245235"/>
            <a:ext cx="2823845" cy="4711700"/>
          </a:xfrm>
          <a:prstGeom prst="rect">
            <a:avLst/>
          </a:prstGeom>
        </p:spPr>
      </p:pic>
      <p:pic>
        <p:nvPicPr>
          <p:cNvPr id="6" name="图片 5"/>
          <p:cNvPicPr>
            <a:picLocks noChangeAspect="1"/>
          </p:cNvPicPr>
          <p:nvPr/>
        </p:nvPicPr>
        <p:blipFill>
          <a:blip r:embed="rId2"/>
          <a:stretch>
            <a:fillRect/>
          </a:stretch>
        </p:blipFill>
        <p:spPr>
          <a:xfrm>
            <a:off x="4833620" y="1645285"/>
            <a:ext cx="1363345" cy="3911600"/>
          </a:xfrm>
          <a:prstGeom prst="rect">
            <a:avLst/>
          </a:prstGeom>
        </p:spPr>
      </p:pic>
      <p:sp>
        <p:nvSpPr>
          <p:cNvPr id="10" name="文本框 9"/>
          <p:cNvSpPr txBox="1"/>
          <p:nvPr/>
        </p:nvSpPr>
        <p:spPr>
          <a:xfrm>
            <a:off x="1890395" y="6180455"/>
            <a:ext cx="1356360" cy="398780"/>
          </a:xfrm>
          <a:prstGeom prst="rect">
            <a:avLst/>
          </a:prstGeom>
          <a:noFill/>
        </p:spPr>
        <p:txBody>
          <a:bodyPr wrap="square" rtlCol="0">
            <a:spAutoFit/>
          </a:bodyPr>
          <a:p>
            <a:r>
              <a:rPr lang="en-US" altLang="zh-CN" sz="2000">
                <a:latin typeface="微软雅黑" panose="020B0503020204020204" pitchFamily="34" charset="-122"/>
                <a:ea typeface="微软雅黑" panose="020B0503020204020204" pitchFamily="34" charset="-122"/>
              </a:rPr>
              <a:t>run iEDA</a:t>
            </a:r>
            <a:endParaRPr lang="en-US" altLang="zh-CN" sz="2000">
              <a:latin typeface="微软雅黑" panose="020B0503020204020204" pitchFamily="34" charset="-122"/>
              <a:ea typeface="微软雅黑" panose="020B0503020204020204" pitchFamily="34" charset="-122"/>
            </a:endParaRPr>
          </a:p>
        </p:txBody>
      </p:sp>
      <p:sp>
        <p:nvSpPr>
          <p:cNvPr id="11" name="文本框 10"/>
          <p:cNvSpPr txBox="1"/>
          <p:nvPr/>
        </p:nvSpPr>
        <p:spPr>
          <a:xfrm>
            <a:off x="4136390" y="6180455"/>
            <a:ext cx="2757805" cy="398780"/>
          </a:xfrm>
          <a:prstGeom prst="rect">
            <a:avLst/>
          </a:prstGeom>
          <a:noFill/>
        </p:spPr>
        <p:txBody>
          <a:bodyPr wrap="square" rtlCol="0">
            <a:spAutoFit/>
          </a:bodyPr>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一条</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tcl</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指令的执行过程</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2" name="图片 11"/>
          <p:cNvPicPr>
            <a:picLocks noChangeAspect="1"/>
          </p:cNvPicPr>
          <p:nvPr/>
        </p:nvPicPr>
        <p:blipFill>
          <a:blip r:embed="rId3"/>
          <a:stretch>
            <a:fillRect/>
          </a:stretch>
        </p:blipFill>
        <p:spPr>
          <a:xfrm>
            <a:off x="7512050" y="1363980"/>
            <a:ext cx="3671570" cy="4593590"/>
          </a:xfrm>
          <a:prstGeom prst="rect">
            <a:avLst/>
          </a:prstGeom>
        </p:spPr>
      </p:pic>
      <p:sp>
        <p:nvSpPr>
          <p:cNvPr id="13" name="文本框 12"/>
          <p:cNvSpPr txBox="1"/>
          <p:nvPr/>
        </p:nvSpPr>
        <p:spPr>
          <a:xfrm>
            <a:off x="8129270" y="6180455"/>
            <a:ext cx="2437130" cy="398780"/>
          </a:xfrm>
          <a:prstGeom prst="rect">
            <a:avLst/>
          </a:prstGeom>
          <a:noFill/>
        </p:spPr>
        <p:txBody>
          <a:bodyPr wrap="square" rtlCol="0">
            <a:spAutoFit/>
          </a:bodyPr>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MobaXterm</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上跑</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iEDA Flow</a:t>
            </a:r>
            <a:r>
              <a:rPr lang="zh-CN" altLang="en-US" dirty="0"/>
              <a:t>流程</a:t>
            </a:r>
            <a:r>
              <a:rPr lang="zh-CN" altLang="en-US" dirty="0"/>
              <a:t>实践</a:t>
            </a:r>
            <a:endParaRPr lang="zh-CN" altLang="en-US" dirty="0"/>
          </a:p>
        </p:txBody>
      </p:sp>
      <p:sp>
        <p:nvSpPr>
          <p:cNvPr id="11" name="文本框 10"/>
          <p:cNvSpPr txBox="1"/>
          <p:nvPr/>
        </p:nvSpPr>
        <p:spPr>
          <a:xfrm>
            <a:off x="1454785" y="6164580"/>
            <a:ext cx="1840865"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rPr>
              <a:t>最终的运行结果</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454785" y="1337945"/>
            <a:ext cx="1809558" cy="4680000"/>
          </a:xfrm>
          <a:prstGeom prst="rect">
            <a:avLst/>
          </a:prstGeom>
        </p:spPr>
      </p:pic>
      <p:pic>
        <p:nvPicPr>
          <p:cNvPr id="7" name="图片 6"/>
          <p:cNvPicPr>
            <a:picLocks noChangeAspect="1"/>
          </p:cNvPicPr>
          <p:nvPr/>
        </p:nvPicPr>
        <p:blipFill>
          <a:blip r:embed="rId2"/>
          <a:stretch>
            <a:fillRect/>
          </a:stretch>
        </p:blipFill>
        <p:spPr>
          <a:xfrm>
            <a:off x="4676775" y="1337945"/>
            <a:ext cx="1690198" cy="4680000"/>
          </a:xfrm>
          <a:prstGeom prst="rect">
            <a:avLst/>
          </a:prstGeom>
        </p:spPr>
      </p:pic>
      <p:sp>
        <p:nvSpPr>
          <p:cNvPr id="8" name="文本框 7"/>
          <p:cNvSpPr txBox="1"/>
          <p:nvPr/>
        </p:nvSpPr>
        <p:spPr>
          <a:xfrm>
            <a:off x="4316095" y="6164580"/>
            <a:ext cx="2976245" cy="583565"/>
          </a:xfrm>
          <a:prstGeom prst="rect">
            <a:avLst/>
          </a:prstGeom>
          <a:noFill/>
        </p:spPr>
        <p:txBody>
          <a:bodyPr wrap="square" rtlCol="0">
            <a:spAutoFit/>
          </a:bodyPr>
          <a:p>
            <a:pPr algn="just"/>
            <a:r>
              <a:rPr lang="zh-CN" altLang="en-US" sz="1600">
                <a:latin typeface="微软雅黑" panose="020B0503020204020204" pitchFamily="34" charset="-122"/>
                <a:ea typeface="微软雅黑" panose="020B0503020204020204" pitchFamily="34" charset="-122"/>
                <a:cs typeface="微软雅黑" panose="020B0503020204020204" pitchFamily="34" charset="-122"/>
              </a:rPr>
              <a:t>过程文件，每个点工具输出</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的文件，作为下一步的输入</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7779385" y="1337945"/>
            <a:ext cx="3239218" cy="4680000"/>
          </a:xfrm>
          <a:prstGeom prst="rect">
            <a:avLst/>
          </a:prstGeom>
        </p:spPr>
      </p:pic>
      <p:sp>
        <p:nvSpPr>
          <p:cNvPr id="10" name="文本框 9"/>
          <p:cNvSpPr txBox="1"/>
          <p:nvPr/>
        </p:nvSpPr>
        <p:spPr>
          <a:xfrm>
            <a:off x="8139430" y="6209030"/>
            <a:ext cx="2518410" cy="368300"/>
          </a:xfrm>
          <a:prstGeom prst="rect">
            <a:avLst/>
          </a:prstGeom>
          <a:noFill/>
        </p:spPr>
        <p:txBody>
          <a:bodyPr wrap="square" rtlCol="0">
            <a:spAutoFit/>
          </a:bodyPr>
          <a:p>
            <a:r>
              <a:rPr lang="en-US" altLang="zh-CN"/>
              <a:t>pl_db.rpt</a:t>
            </a:r>
            <a:r>
              <a:rPr lang="zh-CN" altLang="en-US"/>
              <a:t>中的</a:t>
            </a:r>
            <a:r>
              <a:rPr lang="zh-CN" altLang="en-US"/>
              <a:t>部分内容</a:t>
            </a:r>
            <a:endParaRPr lang="zh-CN" altLang="en-US"/>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iEDA Flow</a:t>
            </a:r>
            <a:r>
              <a:rPr lang="zh-CN" altLang="en-US" dirty="0"/>
              <a:t>流程</a:t>
            </a:r>
            <a:r>
              <a:rPr lang="zh-CN" altLang="en-US" dirty="0"/>
              <a:t>实践</a:t>
            </a:r>
            <a:endParaRPr lang="zh-CN" altLang="en-US" dirty="0"/>
          </a:p>
        </p:txBody>
      </p:sp>
      <p:sp>
        <p:nvSpPr>
          <p:cNvPr id="11" name="文本框 10"/>
          <p:cNvSpPr txBox="1"/>
          <p:nvPr/>
        </p:nvSpPr>
        <p:spPr>
          <a:xfrm>
            <a:off x="4136390" y="6180455"/>
            <a:ext cx="4032885" cy="398780"/>
          </a:xfrm>
          <a:prstGeom prst="rect">
            <a:avLst/>
          </a:prstGeom>
          <a:noFill/>
        </p:spPr>
        <p:txBody>
          <a:bodyPr wrap="square" rtlCol="0">
            <a:spAutoFit/>
          </a:bodyPr>
          <a:p>
            <a:r>
              <a:rPr lang="zh-CN" altLang="en-US" sz="2000">
                <a:latin typeface="微软雅黑" panose="020B0503020204020204" pitchFamily="34" charset="-122"/>
                <a:ea typeface="微软雅黑" panose="020B0503020204020204" pitchFamily="34" charset="-122"/>
                <a:cs typeface="微软雅黑" panose="020B0503020204020204" pitchFamily="34" charset="-122"/>
              </a:rPr>
              <a:t>更换设计，记录</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运行后的相关参数</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891540" y="1261110"/>
            <a:ext cx="10408920" cy="4711065"/>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布局合法化：</a:t>
            </a:r>
            <a:r>
              <a:rPr lang="en-US" altLang="zh-CN" dirty="0"/>
              <a:t>Abacus</a:t>
            </a:r>
            <a:r>
              <a:rPr lang="zh-CN" altLang="en-US" dirty="0"/>
              <a:t>算法</a:t>
            </a:r>
            <a:endParaRPr lang="zh-CN" altLang="en-US" dirty="0"/>
          </a:p>
        </p:txBody>
      </p:sp>
      <p:sp>
        <p:nvSpPr>
          <p:cNvPr id="3" name="内容占位符 2"/>
          <p:cNvSpPr>
            <a:spLocks noGrp="1"/>
          </p:cNvSpPr>
          <p:nvPr>
            <p:ph idx="1"/>
          </p:nvPr>
        </p:nvSpPr>
        <p:spPr>
          <a:xfrm>
            <a:off x="609600" y="1196975"/>
            <a:ext cx="4707255" cy="616585"/>
          </a:xfrm>
        </p:spPr>
        <p:txBody>
          <a:bodyPr/>
          <a:lstStyle/>
          <a:p>
            <a:pPr>
              <a:spcAft>
                <a:spcPts val="600"/>
              </a:spcAft>
            </a:pPr>
            <a:r>
              <a:rPr lang="en-US" altLang="zh-CN" sz="2800" b="1" dirty="0">
                <a:solidFill>
                  <a:srgbClr val="0070C0"/>
                </a:solidFill>
              </a:rPr>
              <a:t>Abacus</a:t>
            </a:r>
            <a:r>
              <a:rPr lang="zh-CN" altLang="en-US" sz="2800" b="1" dirty="0">
                <a:solidFill>
                  <a:srgbClr val="0070C0"/>
                </a:solidFill>
              </a:rPr>
              <a:t>中的动态规划</a:t>
            </a:r>
            <a:r>
              <a:rPr lang="zh-CN" altLang="en-US" sz="2800" b="1" dirty="0">
                <a:solidFill>
                  <a:srgbClr val="0070C0"/>
                </a:solidFill>
              </a:rPr>
              <a:t>思想</a:t>
            </a:r>
            <a:endParaRPr lang="zh-CN" altLang="en-US" sz="2800" b="1" dirty="0">
              <a:solidFill>
                <a:srgbClr val="0070C0"/>
              </a:solidFill>
            </a:endParaRPr>
          </a:p>
        </p:txBody>
      </p:sp>
      <p:pic>
        <p:nvPicPr>
          <p:cNvPr id="7" name="图片 6"/>
          <p:cNvPicPr>
            <a:picLocks noChangeAspect="1"/>
          </p:cNvPicPr>
          <p:nvPr/>
        </p:nvPicPr>
        <p:blipFill>
          <a:blip r:embed="rId1"/>
          <a:stretch>
            <a:fillRect/>
          </a:stretch>
        </p:blipFill>
        <p:spPr>
          <a:xfrm>
            <a:off x="7505065" y="1988820"/>
            <a:ext cx="2268855" cy="787400"/>
          </a:xfrm>
          <a:prstGeom prst="rect">
            <a:avLst/>
          </a:prstGeom>
        </p:spPr>
      </p:pic>
      <p:pic>
        <p:nvPicPr>
          <p:cNvPr id="8" name="图片 7"/>
          <p:cNvPicPr>
            <a:picLocks noChangeAspect="1"/>
          </p:cNvPicPr>
          <p:nvPr/>
        </p:nvPicPr>
        <p:blipFill>
          <a:blip r:embed="rId2"/>
          <a:stretch>
            <a:fillRect/>
          </a:stretch>
        </p:blipFill>
        <p:spPr>
          <a:xfrm>
            <a:off x="7368540" y="1330960"/>
            <a:ext cx="3634105" cy="523240"/>
          </a:xfrm>
          <a:prstGeom prst="rect">
            <a:avLst/>
          </a:prstGeom>
        </p:spPr>
      </p:pic>
      <p:sp>
        <p:nvSpPr>
          <p:cNvPr id="10" name="文本框 9"/>
          <p:cNvSpPr txBox="1"/>
          <p:nvPr/>
        </p:nvSpPr>
        <p:spPr>
          <a:xfrm>
            <a:off x="609600" y="1854200"/>
            <a:ext cx="5923280" cy="4636135"/>
          </a:xfrm>
          <a:prstGeom prst="rect">
            <a:avLst/>
          </a:prstGeom>
          <a:noFill/>
        </p:spPr>
        <p:txBody>
          <a:bodyPr wrap="square" rtlCol="0">
            <a:noAutofit/>
          </a:bodyPr>
          <a:p>
            <a:pPr algn="just"/>
            <a:r>
              <a:rPr lang="en-US" altLang="zh-CN">
                <a:latin typeface="微软雅黑" panose="020B0503020204020204" pitchFamily="34" charset="-122"/>
                <a:ea typeface="微软雅黑" panose="020B0503020204020204" pitchFamily="34" charset="-122"/>
                <a:cs typeface="微软雅黑" panose="020B0503020204020204" pitchFamily="34" charset="-122"/>
              </a:rPr>
              <a:t>  (1) Abacus</a:t>
            </a:r>
            <a:r>
              <a:rPr lang="zh-CN" altLang="en-US">
                <a:latin typeface="微软雅黑" panose="020B0503020204020204" pitchFamily="34" charset="-122"/>
                <a:ea typeface="微软雅黑" panose="020B0503020204020204" pitchFamily="34" charset="-122"/>
                <a:cs typeface="微软雅黑" panose="020B0503020204020204" pitchFamily="34" charset="-122"/>
              </a:rPr>
              <a:t>算法将合法化问题定义为一个优化问题，目标是最小化所有单元的移动距离，在数学上，表示为最小化加权的平方移动距离之和</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a:latin typeface="微软雅黑" panose="020B0503020204020204" pitchFamily="34" charset="-122"/>
                <a:ea typeface="微软雅黑" panose="020B0503020204020204" pitchFamily="34" charset="-122"/>
                <a:cs typeface="微软雅黑" panose="020B0503020204020204" pitchFamily="34" charset="-122"/>
              </a:rPr>
              <a:t>  (2) </a:t>
            </a:r>
            <a:r>
              <a:rPr lang="zh-CN" altLang="en-US">
                <a:latin typeface="微软雅黑" panose="020B0503020204020204" pitchFamily="34" charset="-122"/>
                <a:ea typeface="微软雅黑" panose="020B0503020204020204" pitchFamily="34" charset="-122"/>
                <a:cs typeface="微软雅黑" panose="020B0503020204020204" pitchFamily="34" charset="-122"/>
              </a:rPr>
              <a:t>为了确保单元之间不重叠，引入约束条件，保证每个单元至少需要保持到前一个单元宽度</a:t>
            </a:r>
            <a:r>
              <a:rPr lang="en-US" altLang="zh-CN">
                <a:latin typeface="微软雅黑" panose="020B0503020204020204" pitchFamily="34" charset="-122"/>
                <a:ea typeface="微软雅黑" panose="020B0503020204020204" pitchFamily="34" charset="-122"/>
                <a:cs typeface="微软雅黑" panose="020B0503020204020204" pitchFamily="34" charset="-122"/>
              </a:rPr>
              <a:t> w(i-1)</a:t>
            </a:r>
            <a:r>
              <a:rPr lang="zh-CN" altLang="en-US">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a:latin typeface="微软雅黑" panose="020B0503020204020204" pitchFamily="34" charset="-122"/>
                <a:ea typeface="微软雅黑" panose="020B0503020204020204" pitchFamily="34" charset="-122"/>
                <a:cs typeface="微软雅黑" panose="020B0503020204020204" pitchFamily="34" charset="-122"/>
              </a:rPr>
              <a:t>距离</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a:latin typeface="微软雅黑" panose="020B0503020204020204" pitchFamily="34" charset="-122"/>
                <a:ea typeface="微软雅黑" panose="020B0503020204020204" pitchFamily="34" charset="-122"/>
                <a:cs typeface="微软雅黑" panose="020B0503020204020204" pitchFamily="34" charset="-122"/>
              </a:rPr>
              <a:t>  (3) </a:t>
            </a:r>
            <a:r>
              <a:rPr lang="zh-CN" altLang="en-US">
                <a:latin typeface="微软雅黑" panose="020B0503020204020204" pitchFamily="34" charset="-122"/>
                <a:ea typeface="微软雅黑" panose="020B0503020204020204" pitchFamily="34" charset="-122"/>
                <a:cs typeface="微软雅黑" panose="020B0503020204020204" pitchFamily="34" charset="-122"/>
              </a:rPr>
              <a:t>如果所有单元都紧邻前一个单元（没有空隙），则上述约束可以简化，每个单元的位置可以直接从第一个单元的位置和前面所有单元的宽度</a:t>
            </a:r>
            <a:r>
              <a:rPr lang="zh-CN" altLang="en-US">
                <a:latin typeface="微软雅黑" panose="020B0503020204020204" pitchFamily="34" charset="-122"/>
                <a:ea typeface="微软雅黑" panose="020B0503020204020204" pitchFamily="34" charset="-122"/>
                <a:cs typeface="微软雅黑" panose="020B0503020204020204" pitchFamily="34" charset="-122"/>
              </a:rPr>
              <a:t>累加得出</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a:latin typeface="微软雅黑" panose="020B0503020204020204" pitchFamily="34" charset="-122"/>
                <a:ea typeface="微软雅黑" panose="020B0503020204020204" pitchFamily="34" charset="-122"/>
                <a:cs typeface="微软雅黑" panose="020B0503020204020204" pitchFamily="34" charset="-122"/>
              </a:rPr>
              <a:t>  (4) </a:t>
            </a:r>
            <a:r>
              <a:rPr lang="zh-CN" altLang="en-US">
                <a:latin typeface="微软雅黑" panose="020B0503020204020204" pitchFamily="34" charset="-122"/>
                <a:ea typeface="微软雅黑" panose="020B0503020204020204" pitchFamily="34" charset="-122"/>
                <a:cs typeface="微软雅黑" panose="020B0503020204020204" pitchFamily="34" charset="-122"/>
              </a:rPr>
              <a:t>对</a:t>
            </a:r>
            <a:r>
              <a:rPr lang="en-US" altLang="zh-CN">
                <a:latin typeface="微软雅黑" panose="020B0503020204020204" pitchFamily="34" charset="-122"/>
                <a:ea typeface="微软雅黑" panose="020B0503020204020204" pitchFamily="34" charset="-122"/>
                <a:cs typeface="微软雅黑" panose="020B0503020204020204" pitchFamily="34" charset="-122"/>
              </a:rPr>
              <a:t> (3) </a:t>
            </a:r>
            <a:r>
              <a:rPr lang="zh-CN" altLang="en-US">
                <a:latin typeface="微软雅黑" panose="020B0503020204020204" pitchFamily="34" charset="-122"/>
                <a:ea typeface="微软雅黑" panose="020B0503020204020204" pitchFamily="34" charset="-122"/>
                <a:cs typeface="微软雅黑" panose="020B0503020204020204" pitchFamily="34" charset="-122"/>
              </a:rPr>
              <a:t>式求导并设置为零，可以找到使得</a:t>
            </a:r>
            <a:r>
              <a:rPr lang="en-US" altLang="zh-CN">
                <a:latin typeface="微软雅黑" panose="020B0503020204020204" pitchFamily="34" charset="-122"/>
                <a:ea typeface="微软雅黑" panose="020B0503020204020204" pitchFamily="34" charset="-122"/>
                <a:cs typeface="微软雅黑" panose="020B0503020204020204" pitchFamily="34" charset="-122"/>
              </a:rPr>
              <a:t> (1) </a:t>
            </a:r>
            <a:r>
              <a:rPr lang="zh-CN" altLang="en-US">
                <a:latin typeface="微软雅黑" panose="020B0503020204020204" pitchFamily="34" charset="-122"/>
                <a:ea typeface="微软雅黑" panose="020B0503020204020204" pitchFamily="34" charset="-122"/>
                <a:cs typeface="微软雅黑" panose="020B0503020204020204" pitchFamily="34" charset="-122"/>
              </a:rPr>
              <a:t>式取得最小值的</a:t>
            </a:r>
            <a:r>
              <a:rPr lang="en-US" altLang="zh-CN">
                <a:latin typeface="微软雅黑" panose="020B0503020204020204" pitchFamily="34" charset="-122"/>
                <a:ea typeface="微软雅黑" panose="020B0503020204020204" pitchFamily="34" charset="-122"/>
                <a:cs typeface="微软雅黑" panose="020B0503020204020204" pitchFamily="34" charset="-122"/>
              </a:rPr>
              <a:t> x(1) </a:t>
            </a:r>
            <a:r>
              <a:rPr lang="zh-CN" altLang="en-US">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a:latin typeface="微软雅黑" panose="020B0503020204020204" pitchFamily="34" charset="-122"/>
                <a:ea typeface="微软雅黑" panose="020B0503020204020204" pitchFamily="34" charset="-122"/>
                <a:cs typeface="微软雅黑" panose="020B0503020204020204" pitchFamily="34" charset="-122"/>
              </a:rPr>
              <a:t>值</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a:latin typeface="微软雅黑" panose="020B0503020204020204" pitchFamily="34" charset="-122"/>
                <a:ea typeface="微软雅黑" panose="020B0503020204020204" pitchFamily="34" charset="-122"/>
                <a:cs typeface="微软雅黑" panose="020B0503020204020204" pitchFamily="34" charset="-122"/>
              </a:rPr>
              <a:t>  (5) </a:t>
            </a:r>
            <a:r>
              <a:rPr lang="zh-CN" altLang="en-US">
                <a:latin typeface="微软雅黑" panose="020B0503020204020204" pitchFamily="34" charset="-122"/>
                <a:ea typeface="微软雅黑" panose="020B0503020204020204" pitchFamily="34" charset="-122"/>
                <a:cs typeface="微软雅黑" panose="020B0503020204020204" pitchFamily="34" charset="-122"/>
              </a:rPr>
              <a:t>对</a:t>
            </a:r>
            <a:r>
              <a:rPr lang="en-US" altLang="zh-CN">
                <a:latin typeface="微软雅黑" panose="020B0503020204020204" pitchFamily="34" charset="-122"/>
                <a:ea typeface="微软雅黑" panose="020B0503020204020204" pitchFamily="34" charset="-122"/>
                <a:cs typeface="微软雅黑" panose="020B0503020204020204" pitchFamily="34" charset="-122"/>
              </a:rPr>
              <a:t> (4) </a:t>
            </a:r>
            <a:r>
              <a:rPr lang="zh-CN" altLang="en-US">
                <a:latin typeface="微软雅黑" panose="020B0503020204020204" pitchFamily="34" charset="-122"/>
                <a:ea typeface="微软雅黑" panose="020B0503020204020204" pitchFamily="34" charset="-122"/>
                <a:cs typeface="微软雅黑" panose="020B0503020204020204" pitchFamily="34" charset="-122"/>
              </a:rPr>
              <a:t>式</a:t>
            </a:r>
            <a:r>
              <a:rPr lang="zh-CN" altLang="en-US">
                <a:latin typeface="微软雅黑" panose="020B0503020204020204" pitchFamily="34" charset="-122"/>
                <a:ea typeface="微软雅黑" panose="020B0503020204020204" pitchFamily="34" charset="-122"/>
                <a:cs typeface="微软雅黑" panose="020B0503020204020204" pitchFamily="34" charset="-122"/>
              </a:rPr>
              <a:t>进行简化</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7505065" y="3098165"/>
            <a:ext cx="4063365" cy="349250"/>
          </a:xfrm>
          <a:prstGeom prst="rect">
            <a:avLst/>
          </a:prstGeom>
        </p:spPr>
      </p:pic>
      <p:pic>
        <p:nvPicPr>
          <p:cNvPr id="12" name="图片 11"/>
          <p:cNvPicPr>
            <a:picLocks noChangeAspect="1"/>
          </p:cNvPicPr>
          <p:nvPr/>
        </p:nvPicPr>
        <p:blipFill>
          <a:blip r:embed="rId4"/>
          <a:stretch>
            <a:fillRect/>
          </a:stretch>
        </p:blipFill>
        <p:spPr>
          <a:xfrm>
            <a:off x="7414260" y="3907155"/>
            <a:ext cx="4244975" cy="702945"/>
          </a:xfrm>
          <a:prstGeom prst="rect">
            <a:avLst/>
          </a:prstGeom>
        </p:spPr>
      </p:pic>
      <p:pic>
        <p:nvPicPr>
          <p:cNvPr id="13" name="图片 12"/>
          <p:cNvPicPr>
            <a:picLocks noChangeAspect="1"/>
          </p:cNvPicPr>
          <p:nvPr/>
        </p:nvPicPr>
        <p:blipFill>
          <a:blip r:embed="rId5"/>
          <a:stretch>
            <a:fillRect/>
          </a:stretch>
        </p:blipFill>
        <p:spPr>
          <a:xfrm>
            <a:off x="7547610" y="4794885"/>
            <a:ext cx="3469640" cy="895350"/>
          </a:xfrm>
          <a:prstGeom prst="rect">
            <a:avLst/>
          </a:prstGeom>
        </p:spPr>
      </p:pic>
      <p:pic>
        <p:nvPicPr>
          <p:cNvPr id="14" name="图片 13"/>
          <p:cNvPicPr>
            <a:picLocks noChangeAspect="1"/>
          </p:cNvPicPr>
          <p:nvPr/>
        </p:nvPicPr>
        <p:blipFill>
          <a:blip r:embed="rId6"/>
          <a:stretch>
            <a:fillRect/>
          </a:stretch>
        </p:blipFill>
        <p:spPr>
          <a:xfrm>
            <a:off x="7547610" y="5875020"/>
            <a:ext cx="3516630" cy="4445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布局合法化：</a:t>
            </a:r>
            <a:r>
              <a:rPr lang="en-US" altLang="zh-CN" dirty="0">
                <a:sym typeface="+mn-ea"/>
              </a:rPr>
              <a:t>Abacus</a:t>
            </a:r>
            <a:r>
              <a:rPr lang="zh-CN" altLang="en-US" dirty="0">
                <a:sym typeface="+mn-ea"/>
              </a:rPr>
              <a:t>算法</a:t>
            </a:r>
            <a:endParaRPr lang="zh-CN" altLang="en-US" dirty="0"/>
          </a:p>
        </p:txBody>
      </p:sp>
      <p:sp>
        <p:nvSpPr>
          <p:cNvPr id="3" name="内容占位符 2"/>
          <p:cNvSpPr>
            <a:spLocks noGrp="1"/>
          </p:cNvSpPr>
          <p:nvPr>
            <p:ph idx="1"/>
          </p:nvPr>
        </p:nvSpPr>
        <p:spPr>
          <a:xfrm>
            <a:off x="201295" y="1196975"/>
            <a:ext cx="3388995" cy="616585"/>
          </a:xfrm>
        </p:spPr>
        <p:txBody>
          <a:bodyPr/>
          <a:lstStyle/>
          <a:p>
            <a:pPr>
              <a:spcAft>
                <a:spcPts val="600"/>
              </a:spcAft>
            </a:pPr>
            <a:r>
              <a:rPr lang="zh-CN" altLang="en-US" sz="2800" b="1" dirty="0">
                <a:solidFill>
                  <a:srgbClr val="0070C0"/>
                </a:solidFill>
              </a:rPr>
              <a:t>论文</a:t>
            </a:r>
            <a:r>
              <a:rPr lang="zh-CN" altLang="en-US" sz="2800" b="1" dirty="0">
                <a:solidFill>
                  <a:srgbClr val="0070C0"/>
                </a:solidFill>
              </a:rPr>
              <a:t>中的伪代码</a:t>
            </a:r>
            <a:endParaRPr lang="zh-CN" altLang="en-US" sz="2800" b="1" dirty="0">
              <a:solidFill>
                <a:srgbClr val="0070C0"/>
              </a:solidFill>
            </a:endParaRPr>
          </a:p>
        </p:txBody>
      </p:sp>
      <p:pic>
        <p:nvPicPr>
          <p:cNvPr id="4" name="图片 3"/>
          <p:cNvPicPr>
            <a:picLocks noChangeAspect="1"/>
          </p:cNvPicPr>
          <p:nvPr/>
        </p:nvPicPr>
        <p:blipFill>
          <a:blip r:embed="rId1"/>
          <a:stretch>
            <a:fillRect/>
          </a:stretch>
        </p:blipFill>
        <p:spPr>
          <a:xfrm>
            <a:off x="201295" y="1900555"/>
            <a:ext cx="4248785" cy="2786380"/>
          </a:xfrm>
          <a:prstGeom prst="rect">
            <a:avLst/>
          </a:prstGeom>
        </p:spPr>
      </p:pic>
      <p:sp>
        <p:nvSpPr>
          <p:cNvPr id="5" name="内容占位符 2"/>
          <p:cNvSpPr>
            <a:spLocks noGrp="1"/>
          </p:cNvSpPr>
          <p:nvPr/>
        </p:nvSpPr>
        <p:spPr>
          <a:xfrm>
            <a:off x="4450080" y="1216660"/>
            <a:ext cx="4431030" cy="61658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FF0000"/>
              </a:buClr>
              <a:buSzPct val="70000"/>
              <a:buFont typeface="Wingdings" panose="05000000000000000000" pitchFamily="2" charset="2"/>
              <a:buChar char="l"/>
              <a:defRPr sz="3000">
                <a:solidFill>
                  <a:schemeClr val="tx1"/>
                </a:solidFill>
                <a:latin typeface="微软雅黑" panose="020B0503020204020204" pitchFamily="34" charset="-122"/>
                <a:ea typeface="微软雅黑" panose="020B0503020204020204" pitchFamily="34"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微软雅黑" panose="020B0503020204020204" pitchFamily="34" charset="-122"/>
                <a:ea typeface="微软雅黑" panose="020B0503020204020204" pitchFamily="34"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微软雅黑" panose="020B0503020204020204" pitchFamily="34" charset="-122"/>
                <a:ea typeface="微软雅黑" panose="020B0503020204020204" pitchFamily="34" charset="-122"/>
              </a:defRPr>
            </a:lvl3pPr>
            <a:lvl4pPr marL="1280795"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4pPr>
            <a:lvl5pPr marL="1598295"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5pPr>
            <a:lvl6pPr marL="20554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a:spcAft>
                <a:spcPts val="600"/>
              </a:spcAft>
            </a:pPr>
            <a:r>
              <a:rPr lang="en-US" altLang="zh-CN" sz="2800" b="1" dirty="0">
                <a:solidFill>
                  <a:srgbClr val="0070C0"/>
                </a:solidFill>
              </a:rPr>
              <a:t>iEDA</a:t>
            </a:r>
            <a:r>
              <a:rPr lang="zh-CN" altLang="en-US" sz="2800" b="1" dirty="0">
                <a:solidFill>
                  <a:srgbClr val="0070C0"/>
                </a:solidFill>
              </a:rPr>
              <a:t>中实现的</a:t>
            </a:r>
            <a:r>
              <a:rPr lang="zh-CN" altLang="en-US" sz="2800" b="1" dirty="0">
                <a:solidFill>
                  <a:srgbClr val="0070C0"/>
                </a:solidFill>
              </a:rPr>
              <a:t>算法</a:t>
            </a:r>
            <a:endParaRPr lang="zh-CN" altLang="en-US" sz="2800" b="1" dirty="0">
              <a:solidFill>
                <a:srgbClr val="0070C0"/>
              </a:solidFill>
            </a:endParaRPr>
          </a:p>
        </p:txBody>
      </p:sp>
      <p:pic>
        <p:nvPicPr>
          <p:cNvPr id="6" name="图片 5" descr="10"/>
          <p:cNvPicPr>
            <a:picLocks noChangeAspect="1"/>
          </p:cNvPicPr>
          <p:nvPr/>
        </p:nvPicPr>
        <p:blipFill>
          <a:blip r:embed="rId2"/>
          <a:stretch>
            <a:fillRect/>
          </a:stretch>
        </p:blipFill>
        <p:spPr>
          <a:xfrm>
            <a:off x="4544060" y="1944370"/>
            <a:ext cx="4907280" cy="4380865"/>
          </a:xfrm>
          <a:prstGeom prst="rect">
            <a:avLst/>
          </a:prstGeom>
        </p:spPr>
      </p:pic>
      <p:pic>
        <p:nvPicPr>
          <p:cNvPr id="7" name="图片 6" descr="Abacus算法流程图"/>
          <p:cNvPicPr>
            <a:picLocks noChangeAspect="1"/>
          </p:cNvPicPr>
          <p:nvPr/>
        </p:nvPicPr>
        <p:blipFill>
          <a:blip r:embed="rId3"/>
          <a:stretch>
            <a:fillRect/>
          </a:stretch>
        </p:blipFill>
        <p:spPr>
          <a:xfrm>
            <a:off x="9645015" y="1944370"/>
            <a:ext cx="2352675" cy="4872990"/>
          </a:xfrm>
          <a:prstGeom prst="rect">
            <a:avLst/>
          </a:prstGeom>
        </p:spPr>
      </p:pic>
      <p:sp>
        <p:nvSpPr>
          <p:cNvPr id="8" name="内容占位符 2"/>
          <p:cNvSpPr>
            <a:spLocks noGrp="1"/>
          </p:cNvSpPr>
          <p:nvPr/>
        </p:nvSpPr>
        <p:spPr>
          <a:xfrm>
            <a:off x="9509125" y="1190625"/>
            <a:ext cx="2347595" cy="61658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FF0000"/>
              </a:buClr>
              <a:buSzPct val="70000"/>
              <a:buFont typeface="Wingdings" panose="05000000000000000000" pitchFamily="2" charset="2"/>
              <a:buChar char="l"/>
              <a:defRPr sz="3000">
                <a:solidFill>
                  <a:schemeClr val="tx1"/>
                </a:solidFill>
                <a:latin typeface="微软雅黑" panose="020B0503020204020204" pitchFamily="34" charset="-122"/>
                <a:ea typeface="微软雅黑" panose="020B0503020204020204" pitchFamily="34"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微软雅黑" panose="020B0503020204020204" pitchFamily="34" charset="-122"/>
                <a:ea typeface="微软雅黑" panose="020B0503020204020204" pitchFamily="34"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微软雅黑" panose="020B0503020204020204" pitchFamily="34" charset="-122"/>
                <a:ea typeface="微软雅黑" panose="020B0503020204020204" pitchFamily="34" charset="-122"/>
              </a:defRPr>
            </a:lvl3pPr>
            <a:lvl4pPr marL="1280795"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4pPr>
            <a:lvl5pPr marL="1598295"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5pPr>
            <a:lvl6pPr marL="20554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a:spcAft>
                <a:spcPts val="600"/>
              </a:spcAft>
            </a:pPr>
            <a:r>
              <a:rPr lang="zh-CN" altLang="en-US" sz="2800" b="1" dirty="0">
                <a:solidFill>
                  <a:srgbClr val="0070C0"/>
                </a:solidFill>
              </a:rPr>
              <a:t>算法</a:t>
            </a:r>
            <a:r>
              <a:rPr lang="zh-CN" altLang="en-US" sz="2800" b="1" dirty="0">
                <a:solidFill>
                  <a:srgbClr val="0070C0"/>
                </a:solidFill>
              </a:rPr>
              <a:t>流程图</a:t>
            </a:r>
            <a:endParaRPr lang="zh-CN" altLang="en-US" sz="2800" b="1" dirty="0">
              <a:solidFill>
                <a:srgbClr val="0070C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布局合法化：</a:t>
            </a:r>
            <a:r>
              <a:rPr lang="en-US" altLang="zh-CN" dirty="0">
                <a:sym typeface="+mn-ea"/>
              </a:rPr>
              <a:t>Abacus</a:t>
            </a:r>
            <a:r>
              <a:rPr lang="zh-CN" altLang="en-US" dirty="0">
                <a:sym typeface="+mn-ea"/>
              </a:rPr>
              <a:t>算法</a:t>
            </a:r>
            <a:endParaRPr lang="zh-CN" altLang="en-US" dirty="0"/>
          </a:p>
        </p:txBody>
      </p:sp>
      <p:sp>
        <p:nvSpPr>
          <p:cNvPr id="3" name="内容占位符 2"/>
          <p:cNvSpPr>
            <a:spLocks noGrp="1"/>
          </p:cNvSpPr>
          <p:nvPr>
            <p:ph idx="1"/>
          </p:nvPr>
        </p:nvSpPr>
        <p:spPr>
          <a:xfrm>
            <a:off x="609600" y="1196975"/>
            <a:ext cx="3388995" cy="616585"/>
          </a:xfrm>
        </p:spPr>
        <p:txBody>
          <a:bodyPr/>
          <a:lstStyle/>
          <a:p>
            <a:pPr>
              <a:spcAft>
                <a:spcPts val="600"/>
              </a:spcAft>
            </a:pPr>
            <a:r>
              <a:rPr lang="en-US" altLang="zh-CN" sz="2800" b="1" dirty="0">
                <a:solidFill>
                  <a:srgbClr val="0070C0"/>
                </a:solidFill>
              </a:rPr>
              <a:t>PlaceRow</a:t>
            </a:r>
            <a:r>
              <a:rPr lang="zh-CN" altLang="en-US" sz="2800" b="1" dirty="0">
                <a:solidFill>
                  <a:srgbClr val="0070C0"/>
                </a:solidFill>
              </a:rPr>
              <a:t>函数</a:t>
            </a:r>
            <a:endParaRPr lang="zh-CN" altLang="en-US" sz="2800" b="1" dirty="0">
              <a:solidFill>
                <a:srgbClr val="0070C0"/>
              </a:solidFill>
            </a:endParaRPr>
          </a:p>
        </p:txBody>
      </p:sp>
      <p:pic>
        <p:nvPicPr>
          <p:cNvPr id="7" name="图片 6"/>
          <p:cNvPicPr>
            <a:picLocks noChangeAspect="1"/>
          </p:cNvPicPr>
          <p:nvPr/>
        </p:nvPicPr>
        <p:blipFill>
          <a:blip r:embed="rId1"/>
          <a:stretch>
            <a:fillRect/>
          </a:stretch>
        </p:blipFill>
        <p:spPr>
          <a:xfrm>
            <a:off x="758190" y="2018030"/>
            <a:ext cx="4519295" cy="4487545"/>
          </a:xfrm>
          <a:prstGeom prst="rect">
            <a:avLst/>
          </a:prstGeom>
          <a:ln w="12700" cmpd="sng">
            <a:solidFill>
              <a:schemeClr val="accent1">
                <a:shade val="50000"/>
              </a:schemeClr>
            </a:solidFill>
            <a:prstDash val="solid"/>
          </a:ln>
        </p:spPr>
      </p:pic>
      <p:pic>
        <p:nvPicPr>
          <p:cNvPr id="8" name="图片 7"/>
          <p:cNvPicPr>
            <a:picLocks noChangeAspect="1"/>
          </p:cNvPicPr>
          <p:nvPr/>
        </p:nvPicPr>
        <p:blipFill>
          <a:blip r:embed="rId2"/>
          <a:stretch>
            <a:fillRect/>
          </a:stretch>
        </p:blipFill>
        <p:spPr>
          <a:xfrm>
            <a:off x="6271895" y="1889125"/>
            <a:ext cx="5158105" cy="4616450"/>
          </a:xfrm>
          <a:prstGeom prst="rect">
            <a:avLst/>
          </a:prstGeom>
          <a:ln w="12700" cmpd="sng">
            <a:solidFill>
              <a:schemeClr val="accent1">
                <a:shade val="50000"/>
              </a:schemeClr>
            </a:solidFill>
            <a:prstDash val="soli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布局合法化：</a:t>
            </a:r>
            <a:r>
              <a:rPr lang="en-US" altLang="zh-CN" dirty="0">
                <a:sym typeface="+mn-ea"/>
              </a:rPr>
              <a:t>Abacus</a:t>
            </a:r>
            <a:r>
              <a:rPr lang="zh-CN" altLang="en-US" dirty="0">
                <a:sym typeface="+mn-ea"/>
              </a:rPr>
              <a:t>算法</a:t>
            </a:r>
            <a:endParaRPr lang="zh-CN" altLang="en-US" dirty="0"/>
          </a:p>
        </p:txBody>
      </p:sp>
      <p:sp>
        <p:nvSpPr>
          <p:cNvPr id="3" name="内容占位符 2"/>
          <p:cNvSpPr>
            <a:spLocks noGrp="1"/>
          </p:cNvSpPr>
          <p:nvPr>
            <p:ph idx="1"/>
          </p:nvPr>
        </p:nvSpPr>
        <p:spPr>
          <a:xfrm>
            <a:off x="609600" y="1196975"/>
            <a:ext cx="3388995" cy="616585"/>
          </a:xfrm>
        </p:spPr>
        <p:txBody>
          <a:bodyPr/>
          <a:lstStyle/>
          <a:p>
            <a:pPr>
              <a:spcAft>
                <a:spcPts val="600"/>
              </a:spcAft>
            </a:pPr>
            <a:r>
              <a:rPr lang="en-US" altLang="zh-CN" sz="2800" b="1" dirty="0">
                <a:solidFill>
                  <a:srgbClr val="0070C0"/>
                </a:solidFill>
              </a:rPr>
              <a:t>PlaceRow</a:t>
            </a:r>
            <a:r>
              <a:rPr lang="zh-CN" altLang="en-US" sz="2800" b="1" dirty="0">
                <a:solidFill>
                  <a:srgbClr val="0070C0"/>
                </a:solidFill>
              </a:rPr>
              <a:t>函数</a:t>
            </a:r>
            <a:endParaRPr lang="zh-CN" altLang="en-US" sz="2800" b="1" dirty="0">
              <a:solidFill>
                <a:srgbClr val="0070C0"/>
              </a:solidFill>
            </a:endParaRPr>
          </a:p>
        </p:txBody>
      </p:sp>
      <p:pic>
        <p:nvPicPr>
          <p:cNvPr id="4" name="图片 3"/>
          <p:cNvPicPr>
            <a:picLocks noChangeAspect="1"/>
          </p:cNvPicPr>
          <p:nvPr/>
        </p:nvPicPr>
        <p:blipFill>
          <a:blip r:embed="rId1"/>
          <a:stretch>
            <a:fillRect/>
          </a:stretch>
        </p:blipFill>
        <p:spPr>
          <a:xfrm>
            <a:off x="520700" y="2115820"/>
            <a:ext cx="5685155" cy="3625215"/>
          </a:xfrm>
          <a:prstGeom prst="rect">
            <a:avLst/>
          </a:prstGeom>
        </p:spPr>
      </p:pic>
      <p:pic>
        <p:nvPicPr>
          <p:cNvPr id="5" name="图片 4"/>
          <p:cNvPicPr>
            <a:picLocks noChangeAspect="1"/>
          </p:cNvPicPr>
          <p:nvPr/>
        </p:nvPicPr>
        <p:blipFill>
          <a:blip r:embed="rId2"/>
          <a:stretch>
            <a:fillRect/>
          </a:stretch>
        </p:blipFill>
        <p:spPr>
          <a:xfrm>
            <a:off x="6596380" y="1423670"/>
            <a:ext cx="5242560" cy="50101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个人</a:t>
            </a:r>
            <a:r>
              <a:rPr lang="zh-CN" altLang="en-US" dirty="0"/>
              <a:t>简介</a:t>
            </a:r>
            <a:endParaRPr lang="zh-CN" altLang="en-US" dirty="0"/>
          </a:p>
        </p:txBody>
      </p:sp>
      <p:sp>
        <p:nvSpPr>
          <p:cNvPr id="3" name="内容占位符 2"/>
          <p:cNvSpPr>
            <a:spLocks noGrp="1"/>
          </p:cNvSpPr>
          <p:nvPr>
            <p:ph idx="1"/>
          </p:nvPr>
        </p:nvSpPr>
        <p:spPr>
          <a:xfrm>
            <a:off x="595630" y="1416685"/>
            <a:ext cx="10972800" cy="5003165"/>
          </a:xfrm>
        </p:spPr>
        <p:txBody>
          <a:bodyPr/>
          <a:lstStyle/>
          <a:p>
            <a:pPr algn="l">
              <a:spcAft>
                <a:spcPts val="600"/>
              </a:spcAft>
            </a:pPr>
            <a:r>
              <a:rPr lang="zh-CN" altLang="en-US" sz="2800" b="1" dirty="0">
                <a:solidFill>
                  <a:srgbClr val="0070C0"/>
                </a:solidFill>
                <a:sym typeface="+mn-ea"/>
              </a:rPr>
              <a:t>学习经历</a:t>
            </a:r>
            <a:endParaRPr lang="en-US" altLang="zh-CN" sz="2800" b="1" dirty="0">
              <a:solidFill>
                <a:srgbClr val="0070C0"/>
              </a:solidFill>
            </a:endParaRPr>
          </a:p>
          <a:p>
            <a:pPr lvl="1" algn="l">
              <a:spcAft>
                <a:spcPts val="600"/>
              </a:spcAft>
            </a:pPr>
            <a:r>
              <a:rPr lang="zh-CN" altLang="en-US" sz="2000" dirty="0">
                <a:sym typeface="+mn-ea"/>
              </a:rPr>
              <a:t>广州大学 </a:t>
            </a:r>
            <a:r>
              <a:rPr lang="en-US" altLang="zh-CN" sz="2000" dirty="0">
                <a:sym typeface="+mn-ea"/>
              </a:rPr>
              <a:t>		            </a:t>
            </a:r>
            <a:r>
              <a:rPr lang="zh-CN" altLang="en-US" sz="2000" dirty="0">
                <a:sym typeface="+mn-ea"/>
              </a:rPr>
              <a:t>计算机科学与</a:t>
            </a:r>
            <a:r>
              <a:rPr lang="zh-CN" altLang="en-US" sz="2000" dirty="0">
                <a:sym typeface="+mn-ea"/>
              </a:rPr>
              <a:t>技术 </a:t>
            </a:r>
            <a:r>
              <a:rPr lang="en-US" altLang="zh-CN" sz="2000" dirty="0">
                <a:sym typeface="+mn-ea"/>
              </a:rPr>
              <a:t>		</a:t>
            </a:r>
            <a:r>
              <a:rPr lang="zh-CN" altLang="en-US" sz="2000" dirty="0">
                <a:sym typeface="+mn-ea"/>
              </a:rPr>
              <a:t>学士</a:t>
            </a:r>
            <a:endParaRPr lang="en-US" altLang="zh-CN" sz="2000" dirty="0"/>
          </a:p>
          <a:p>
            <a:pPr lvl="1" algn="l">
              <a:spcAft>
                <a:spcPts val="600"/>
              </a:spcAft>
            </a:pPr>
            <a:r>
              <a:rPr lang="zh-CN" altLang="en-US" sz="2000" dirty="0">
                <a:sym typeface="+mn-ea"/>
              </a:rPr>
              <a:t>深圳大学 </a:t>
            </a:r>
            <a:r>
              <a:rPr lang="en-US" altLang="zh-CN" sz="2000" dirty="0">
                <a:sym typeface="+mn-ea"/>
              </a:rPr>
              <a:t>		            </a:t>
            </a:r>
            <a:r>
              <a:rPr lang="zh-CN" altLang="en-US" sz="2000" dirty="0">
                <a:sym typeface="+mn-ea"/>
              </a:rPr>
              <a:t>人工智能 </a:t>
            </a:r>
            <a:r>
              <a:rPr lang="en-US" altLang="zh-CN" sz="2000" dirty="0">
                <a:sym typeface="+mn-ea"/>
              </a:rPr>
              <a:t>		            </a:t>
            </a:r>
            <a:r>
              <a:rPr lang="zh-CN" altLang="en-US" sz="2000" dirty="0">
                <a:sym typeface="+mn-ea"/>
              </a:rPr>
              <a:t>专业硕士研究生</a:t>
            </a:r>
            <a:r>
              <a:rPr lang="en-US" altLang="zh-CN" sz="2000" dirty="0">
                <a:sym typeface="+mn-ea"/>
              </a:rPr>
              <a:t>	</a:t>
            </a:r>
            <a:endParaRPr lang="en-US" altLang="zh-CN" sz="2000" dirty="0">
              <a:sym typeface="+mn-ea"/>
            </a:endParaRPr>
          </a:p>
          <a:p>
            <a:pPr marL="342900" lvl="0" indent="-342900" algn="l">
              <a:spcAft>
                <a:spcPts val="600"/>
              </a:spcAft>
              <a:buFont typeface="Wingdings" panose="05000000000000000000" charset="0"/>
              <a:buChar char="l"/>
            </a:pPr>
            <a:r>
              <a:rPr lang="zh-CN" altLang="en-US" sz="2800" b="1" dirty="0">
                <a:solidFill>
                  <a:srgbClr val="0070C0"/>
                </a:solidFill>
              </a:rPr>
              <a:t>技能荣誉</a:t>
            </a:r>
            <a:endParaRPr lang="en-US" altLang="zh-CN" sz="2800" b="1" dirty="0">
              <a:solidFill>
                <a:srgbClr val="0070C0"/>
              </a:solidFill>
            </a:endParaRPr>
          </a:p>
          <a:p>
            <a:pPr lvl="1" algn="just">
              <a:lnSpc>
                <a:spcPct val="120000"/>
              </a:lnSpc>
            </a:pPr>
            <a:r>
              <a:rPr lang="zh-CN" altLang="en-US" sz="2000" dirty="0">
                <a:sym typeface="+mn-ea"/>
              </a:rPr>
              <a:t>第十四届蓝桥杯广东赛区</a:t>
            </a:r>
            <a:r>
              <a:rPr lang="en-US" altLang="zh-CN" sz="2000" dirty="0">
                <a:sym typeface="+mn-ea"/>
              </a:rPr>
              <a:t>C/C++</a:t>
            </a:r>
            <a:r>
              <a:rPr lang="zh-CN" altLang="en-US" sz="2000" dirty="0">
                <a:sym typeface="+mn-ea"/>
              </a:rPr>
              <a:t>程序设计大赛</a:t>
            </a:r>
            <a:r>
              <a:rPr lang="en-US" altLang="zh-CN" sz="2000" dirty="0">
                <a:sym typeface="+mn-ea"/>
              </a:rPr>
              <a:t> B </a:t>
            </a:r>
            <a:r>
              <a:rPr lang="zh-CN" altLang="en-US" sz="2000" dirty="0">
                <a:sym typeface="+mn-ea"/>
              </a:rPr>
              <a:t>组三等奖</a:t>
            </a:r>
            <a:endParaRPr lang="en-US" altLang="zh-CN" sz="2000" dirty="0">
              <a:sym typeface="+mn-ea"/>
            </a:endParaRPr>
          </a:p>
          <a:p>
            <a:pPr lvl="1" algn="just">
              <a:lnSpc>
                <a:spcPct val="150000"/>
              </a:lnSpc>
            </a:pPr>
            <a:r>
              <a:rPr lang="zh-CN" altLang="en-US" sz="2000" dirty="0">
                <a:sym typeface="+mn-ea"/>
              </a:rPr>
              <a:t>广州大学优秀学生、优秀学生干部、一等奖学金</a:t>
            </a:r>
            <a:endParaRPr lang="zh-CN" altLang="en-US" sz="2000" dirty="0">
              <a:sym typeface="+mn-ea"/>
            </a:endParaRPr>
          </a:p>
          <a:p>
            <a:pPr lvl="1" algn="just">
              <a:lnSpc>
                <a:spcPct val="150000"/>
              </a:lnSpc>
            </a:pPr>
            <a:r>
              <a:rPr lang="zh-CN" altLang="en-US" sz="2000" dirty="0">
                <a:sym typeface="+mn-ea"/>
              </a:rPr>
              <a:t>英语四级</a:t>
            </a:r>
            <a:r>
              <a:rPr lang="en-US" altLang="zh-CN" sz="2000" dirty="0">
                <a:sym typeface="+mn-ea"/>
              </a:rPr>
              <a:t>565</a:t>
            </a:r>
            <a:r>
              <a:rPr lang="zh-CN" altLang="en-US" sz="2000" dirty="0">
                <a:sym typeface="+mn-ea"/>
              </a:rPr>
              <a:t>分、六级</a:t>
            </a:r>
            <a:r>
              <a:rPr lang="en-US" altLang="zh-CN" sz="2000" dirty="0">
                <a:sym typeface="+mn-ea"/>
              </a:rPr>
              <a:t>600</a:t>
            </a:r>
            <a:r>
              <a:rPr lang="zh-CN" altLang="en-US" sz="2000" dirty="0">
                <a:sym typeface="+mn-ea"/>
              </a:rPr>
              <a:t>分</a:t>
            </a:r>
            <a:endParaRPr lang="zh-CN" altLang="en-US" sz="2000" dirty="0">
              <a:sym typeface="+mn-ea"/>
            </a:endParaRPr>
          </a:p>
          <a:p>
            <a:pPr marL="342900" lvl="0" indent="-342900" algn="just">
              <a:lnSpc>
                <a:spcPct val="150000"/>
              </a:lnSpc>
              <a:buFont typeface="Wingdings" panose="05000000000000000000" charset="0"/>
              <a:buChar char="l"/>
            </a:pPr>
            <a:r>
              <a:rPr lang="zh-CN" altLang="en-US" sz="2800" b="1" dirty="0">
                <a:solidFill>
                  <a:srgbClr val="0070C0"/>
                </a:solidFill>
                <a:sym typeface="+mn-ea"/>
              </a:rPr>
              <a:t>兴趣爱好</a:t>
            </a:r>
            <a:endParaRPr lang="zh-CN" altLang="en-US" sz="2800" dirty="0">
              <a:solidFill>
                <a:schemeClr val="tx1"/>
              </a:solidFill>
              <a:sym typeface="+mn-ea"/>
            </a:endParaRPr>
          </a:p>
          <a:p>
            <a:pPr lvl="1" algn="just">
              <a:lnSpc>
                <a:spcPct val="150000"/>
              </a:lnSpc>
            </a:pPr>
            <a:r>
              <a:rPr lang="zh-CN" altLang="en-US" sz="2000" dirty="0">
                <a:sym typeface="+mn-ea"/>
              </a:rPr>
              <a:t>书法、篮球、游泳、跑步、摄影、</a:t>
            </a:r>
            <a:r>
              <a:rPr lang="zh-CN" altLang="en-US" sz="2000" dirty="0">
                <a:sym typeface="+mn-ea"/>
              </a:rPr>
              <a:t>手冲咖啡</a:t>
            </a:r>
            <a:endParaRPr lang="zh-CN" altLang="en-US" sz="2000" dirty="0">
              <a:sym typeface="+mn-ea"/>
            </a:endParaRPr>
          </a:p>
          <a:p>
            <a:pPr marL="0" lvl="0" indent="0" algn="just">
              <a:lnSpc>
                <a:spcPct val="150000"/>
              </a:lnSpc>
              <a:buFont typeface="Wingdings" panose="05000000000000000000" charset="0"/>
              <a:buNone/>
            </a:pPr>
            <a:endParaRPr lang="en-US" altLang="zh-CN" sz="2800" dirty="0">
              <a:solidFill>
                <a:schemeClr val="tx1"/>
              </a:solidFill>
              <a:sym typeface="+mn-ea"/>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布局合法化：</a:t>
            </a:r>
            <a:r>
              <a:rPr lang="en-US" altLang="zh-CN" dirty="0"/>
              <a:t>Tetris</a:t>
            </a:r>
            <a:r>
              <a:rPr lang="zh-CN" altLang="en-US" dirty="0"/>
              <a:t>算法</a:t>
            </a:r>
            <a:endParaRPr lang="zh-CN" altLang="en-US" dirty="0"/>
          </a:p>
        </p:txBody>
      </p:sp>
      <p:sp>
        <p:nvSpPr>
          <p:cNvPr id="3" name="内容占位符 2"/>
          <p:cNvSpPr>
            <a:spLocks noGrp="1"/>
          </p:cNvSpPr>
          <p:nvPr>
            <p:ph idx="1"/>
          </p:nvPr>
        </p:nvSpPr>
        <p:spPr>
          <a:xfrm>
            <a:off x="609600" y="1196975"/>
            <a:ext cx="4493260" cy="616585"/>
          </a:xfrm>
        </p:spPr>
        <p:txBody>
          <a:bodyPr/>
          <a:lstStyle/>
          <a:p>
            <a:pPr>
              <a:spcAft>
                <a:spcPts val="600"/>
              </a:spcAft>
            </a:pPr>
            <a:r>
              <a:rPr lang="zh-CN" altLang="en-US" sz="2800" b="1" dirty="0">
                <a:solidFill>
                  <a:srgbClr val="0070C0"/>
                </a:solidFill>
              </a:rPr>
              <a:t>论文中元件排序的</a:t>
            </a:r>
            <a:r>
              <a:rPr lang="zh-CN" altLang="en-US" sz="2800" b="1" dirty="0">
                <a:solidFill>
                  <a:srgbClr val="0070C0"/>
                </a:solidFill>
              </a:rPr>
              <a:t>思想</a:t>
            </a:r>
            <a:endParaRPr lang="zh-CN" altLang="en-US" sz="2800" b="1" dirty="0">
              <a:solidFill>
                <a:srgbClr val="0070C0"/>
              </a:solidFill>
            </a:endParaRPr>
          </a:p>
        </p:txBody>
      </p:sp>
      <p:sp>
        <p:nvSpPr>
          <p:cNvPr id="10" name="文本框 9"/>
          <p:cNvSpPr txBox="1"/>
          <p:nvPr/>
        </p:nvSpPr>
        <p:spPr>
          <a:xfrm>
            <a:off x="609600" y="1854200"/>
            <a:ext cx="4728210" cy="4636135"/>
          </a:xfrm>
          <a:prstGeom prst="rect">
            <a:avLst/>
          </a:prstGeom>
          <a:noFill/>
        </p:spPr>
        <p:txBody>
          <a:bodyPr wrap="square" rtlCol="0">
            <a:noAutofit/>
          </a:bodyPr>
          <a:p>
            <a:pPr algn="just">
              <a:lnSpc>
                <a:spcPct val="150000"/>
              </a:lnSpc>
            </a:pPr>
            <a:r>
              <a:rPr>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Tetris算法的论文中，使用权重 width_factor，可以使得较宽的单元在进行详细放置排序时会被赋予更高的优先级。</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r>
              <a:rPr sz="2000">
                <a:latin typeface="微软雅黑" panose="020B0503020204020204" pitchFamily="34" charset="-122"/>
                <a:ea typeface="微软雅黑" panose="020B0503020204020204" pitchFamily="34" charset="-122"/>
                <a:cs typeface="微软雅黑" panose="020B0503020204020204" pitchFamily="34" charset="-122"/>
              </a:rPr>
              <a:t> </a:t>
            </a:r>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这样做的目的是在放置过程中优先处理宽的单元，确保在行或列中为这些大单元保留足够的空间，避免由于空间不足而无法合理放置。</a:t>
            </a:r>
            <a:endParaRPr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5756910" y="1726565"/>
            <a:ext cx="5710555" cy="4373245"/>
          </a:xfrm>
          <a:prstGeom prst="rect">
            <a:avLst/>
          </a:prstGeom>
          <a:ln w="12700" cmpd="sng">
            <a:solidFill>
              <a:schemeClr val="accent1">
                <a:shade val="50000"/>
              </a:schemeClr>
            </a:solidFill>
            <a:prstDash val="soli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布局合法化：</a:t>
            </a:r>
            <a:r>
              <a:rPr lang="en-US" altLang="zh-CN" dirty="0"/>
              <a:t>Tetris</a:t>
            </a:r>
            <a:r>
              <a:rPr lang="zh-CN" altLang="en-US" dirty="0"/>
              <a:t>算法</a:t>
            </a:r>
            <a:endParaRPr lang="zh-CN" altLang="en-US" dirty="0"/>
          </a:p>
        </p:txBody>
      </p:sp>
      <p:sp>
        <p:nvSpPr>
          <p:cNvPr id="3" name="内容占位符 2"/>
          <p:cNvSpPr>
            <a:spLocks noGrp="1"/>
          </p:cNvSpPr>
          <p:nvPr>
            <p:ph idx="1"/>
          </p:nvPr>
        </p:nvSpPr>
        <p:spPr>
          <a:xfrm>
            <a:off x="609600" y="1196975"/>
            <a:ext cx="4493260" cy="616585"/>
          </a:xfrm>
        </p:spPr>
        <p:txBody>
          <a:bodyPr/>
          <a:lstStyle/>
          <a:p>
            <a:pPr>
              <a:spcAft>
                <a:spcPts val="600"/>
              </a:spcAft>
            </a:pPr>
            <a:r>
              <a:rPr lang="zh-CN" altLang="en-US" sz="2800" b="1" dirty="0">
                <a:solidFill>
                  <a:srgbClr val="0070C0"/>
                </a:solidFill>
              </a:rPr>
              <a:t>论文中元件排序的</a:t>
            </a:r>
            <a:r>
              <a:rPr lang="zh-CN" altLang="en-US" sz="2800" b="1" dirty="0">
                <a:solidFill>
                  <a:srgbClr val="0070C0"/>
                </a:solidFill>
              </a:rPr>
              <a:t>思想</a:t>
            </a:r>
            <a:endParaRPr lang="zh-CN" altLang="en-US" sz="2800" b="1" dirty="0">
              <a:solidFill>
                <a:srgbClr val="0070C0"/>
              </a:solidFill>
            </a:endParaRPr>
          </a:p>
        </p:txBody>
      </p:sp>
      <p:sp>
        <p:nvSpPr>
          <p:cNvPr id="10" name="文本框 9"/>
          <p:cNvSpPr txBox="1"/>
          <p:nvPr/>
        </p:nvSpPr>
        <p:spPr>
          <a:xfrm>
            <a:off x="635635" y="4280535"/>
            <a:ext cx="5255260" cy="2175510"/>
          </a:xfrm>
          <a:prstGeom prst="rect">
            <a:avLst/>
          </a:prstGeom>
          <a:noFill/>
        </p:spPr>
        <p:txBody>
          <a:bodyPr wrap="square" rtlCol="0">
            <a:noAutofit/>
          </a:bodyPr>
          <a:p>
            <a:pPr algn="just">
              <a:lnSpc>
                <a:spcPct val="150000"/>
              </a:lnSpc>
            </a:pPr>
            <a:r>
              <a:rPr>
                <a:latin typeface="微软雅黑" panose="020B0503020204020204" pitchFamily="34" charset="-122"/>
                <a:ea typeface="微软雅黑" panose="020B0503020204020204" pitchFamily="34" charset="-122"/>
                <a:cs typeface="微软雅黑" panose="020B0503020204020204" pitchFamily="34" charset="-122"/>
              </a:rPr>
              <a:t>    根据论文的介绍，如果利用率非常高（大于0.93），建议将 width_factor 设置为1.0；如果利用率较低（小于0.9），则可以将 width_factor</a:t>
            </a:r>
            <a:r>
              <a:rPr lang="en-US">
                <a:latin typeface="微软雅黑" panose="020B0503020204020204" pitchFamily="34" charset="-122"/>
                <a:ea typeface="微软雅黑" panose="020B0503020204020204" pitchFamily="34" charset="-122"/>
                <a:cs typeface="微软雅黑" panose="020B0503020204020204" pitchFamily="34" charset="-122"/>
              </a:rPr>
              <a:t> </a:t>
            </a:r>
            <a:r>
              <a:rPr>
                <a:latin typeface="微软雅黑" panose="020B0503020204020204" pitchFamily="34" charset="-122"/>
                <a:ea typeface="微软雅黑" panose="020B0503020204020204" pitchFamily="34" charset="-122"/>
                <a:cs typeface="微软雅黑" panose="020B0503020204020204" pitchFamily="34" charset="-122"/>
              </a:rPr>
              <a:t>设置为较低的值，例如0.2。</a:t>
            </a:r>
            <a:endParaRPr>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609600" y="1957705"/>
            <a:ext cx="5280660" cy="2075180"/>
          </a:xfrm>
          <a:prstGeom prst="rect">
            <a:avLst/>
          </a:prstGeom>
          <a:ln w="12700" cmpd="sng">
            <a:solidFill>
              <a:schemeClr val="accent1">
                <a:shade val="50000"/>
              </a:schemeClr>
            </a:solidFill>
            <a:prstDash val="solid"/>
          </a:ln>
        </p:spPr>
      </p:pic>
      <p:sp>
        <p:nvSpPr>
          <p:cNvPr id="6" name="内容占位符 2"/>
          <p:cNvSpPr>
            <a:spLocks noGrp="1"/>
          </p:cNvSpPr>
          <p:nvPr/>
        </p:nvSpPr>
        <p:spPr>
          <a:xfrm>
            <a:off x="8192135" y="1196975"/>
            <a:ext cx="2361565" cy="61658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FF0000"/>
              </a:buClr>
              <a:buSzPct val="70000"/>
              <a:buFont typeface="Wingdings" panose="05000000000000000000" pitchFamily="2" charset="2"/>
              <a:buChar char="l"/>
              <a:defRPr sz="3000">
                <a:solidFill>
                  <a:schemeClr val="tx1"/>
                </a:solidFill>
                <a:latin typeface="微软雅黑" panose="020B0503020204020204" pitchFamily="34" charset="-122"/>
                <a:ea typeface="微软雅黑" panose="020B0503020204020204" pitchFamily="34"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微软雅黑" panose="020B0503020204020204" pitchFamily="34" charset="-122"/>
                <a:ea typeface="微软雅黑" panose="020B0503020204020204" pitchFamily="34"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微软雅黑" panose="020B0503020204020204" pitchFamily="34" charset="-122"/>
                <a:ea typeface="微软雅黑" panose="020B0503020204020204" pitchFamily="34" charset="-122"/>
              </a:defRPr>
            </a:lvl3pPr>
            <a:lvl4pPr marL="1280795"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4pPr>
            <a:lvl5pPr marL="1598295"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5pPr>
            <a:lvl6pPr marL="20554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a:spcAft>
                <a:spcPts val="600"/>
              </a:spcAft>
            </a:pPr>
            <a:r>
              <a:rPr lang="zh-CN" altLang="en-US" sz="2800" b="1" dirty="0">
                <a:solidFill>
                  <a:srgbClr val="0070C0"/>
                </a:solidFill>
              </a:rPr>
              <a:t>算法</a:t>
            </a:r>
            <a:r>
              <a:rPr lang="zh-CN" altLang="en-US" sz="2800" b="1" dirty="0">
                <a:solidFill>
                  <a:srgbClr val="0070C0"/>
                </a:solidFill>
              </a:rPr>
              <a:t>流程图</a:t>
            </a:r>
            <a:endParaRPr lang="zh-CN" altLang="en-US" sz="2800" b="1" dirty="0">
              <a:solidFill>
                <a:srgbClr val="0070C0"/>
              </a:solidFill>
            </a:endParaRPr>
          </a:p>
        </p:txBody>
      </p:sp>
      <p:pic>
        <p:nvPicPr>
          <p:cNvPr id="7" name="图片 6" descr="Tetris算法流程图"/>
          <p:cNvPicPr>
            <a:picLocks noChangeAspect="1"/>
          </p:cNvPicPr>
          <p:nvPr/>
        </p:nvPicPr>
        <p:blipFill>
          <a:blip r:embed="rId2"/>
          <a:stretch>
            <a:fillRect/>
          </a:stretch>
        </p:blipFill>
        <p:spPr>
          <a:xfrm>
            <a:off x="8331835" y="1878330"/>
            <a:ext cx="2449830" cy="469011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布局合法化：</a:t>
            </a:r>
            <a:r>
              <a:rPr lang="en-US" altLang="zh-CN" dirty="0"/>
              <a:t>Tetris</a:t>
            </a:r>
            <a:r>
              <a:rPr lang="zh-CN" altLang="en-US" dirty="0"/>
              <a:t>算法</a:t>
            </a:r>
            <a:endParaRPr lang="zh-CN" altLang="en-US" dirty="0"/>
          </a:p>
        </p:txBody>
      </p:sp>
      <p:sp>
        <p:nvSpPr>
          <p:cNvPr id="3" name="内容占位符 2"/>
          <p:cNvSpPr>
            <a:spLocks noGrp="1"/>
          </p:cNvSpPr>
          <p:nvPr>
            <p:ph idx="1"/>
          </p:nvPr>
        </p:nvSpPr>
        <p:spPr>
          <a:xfrm>
            <a:off x="609600" y="1196975"/>
            <a:ext cx="4493260" cy="616585"/>
          </a:xfrm>
        </p:spPr>
        <p:txBody>
          <a:bodyPr/>
          <a:lstStyle/>
          <a:p>
            <a:pPr>
              <a:spcAft>
                <a:spcPts val="600"/>
              </a:spcAft>
            </a:pPr>
            <a:r>
              <a:rPr lang="en-US" altLang="zh-CN" sz="2800" b="1" dirty="0">
                <a:solidFill>
                  <a:srgbClr val="0070C0"/>
                </a:solidFill>
              </a:rPr>
              <a:t>Tetris</a:t>
            </a:r>
            <a:r>
              <a:rPr lang="zh-CN" altLang="en-US" sz="2800" b="1" dirty="0">
                <a:solidFill>
                  <a:srgbClr val="0070C0"/>
                </a:solidFill>
              </a:rPr>
              <a:t>算法主要</a:t>
            </a:r>
            <a:r>
              <a:rPr lang="zh-CN" altLang="en-US" sz="2800" b="1" dirty="0">
                <a:solidFill>
                  <a:srgbClr val="0070C0"/>
                </a:solidFill>
              </a:rPr>
              <a:t>步骤</a:t>
            </a:r>
            <a:endParaRPr lang="zh-CN" altLang="en-US" sz="2800" b="1" dirty="0">
              <a:solidFill>
                <a:srgbClr val="0070C0"/>
              </a:solidFill>
            </a:endParaRPr>
          </a:p>
        </p:txBody>
      </p:sp>
      <p:sp>
        <p:nvSpPr>
          <p:cNvPr id="10" name="文本框 9"/>
          <p:cNvSpPr txBox="1"/>
          <p:nvPr/>
        </p:nvSpPr>
        <p:spPr>
          <a:xfrm>
            <a:off x="138430" y="1813560"/>
            <a:ext cx="10710545" cy="3524250"/>
          </a:xfrm>
          <a:prstGeom prst="rect">
            <a:avLst/>
          </a:prstGeom>
          <a:noFill/>
        </p:spPr>
        <p:txBody>
          <a:bodyPr wrap="square" rtlCol="0">
            <a:noAutofit/>
          </a:bodyPr>
          <a:p>
            <a:pPr lvl="1">
              <a:lnSpc>
                <a:spcPct val="150000"/>
              </a:lnSpc>
            </a:pPr>
            <a:r>
              <a:rPr sz="2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候选空间选取</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：首先对所有单元按照横坐标顺序进行排列，按顺序在每一行选取最左端的一个空白区域作为候选空间。</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单元放置</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：对于每个单元，在所有候选空间中挑出最近的一个，并将该单元放入。在放置逻辑单元后，更新已占用的格子信息，标记相应的格子为已占用状态。逐个放置剩余的单元，直到所有单元都被放置。	</a:t>
            </a:r>
            <a:endParaRPr sz="2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布局合法化：</a:t>
            </a:r>
            <a:r>
              <a:rPr lang="en-US" altLang="zh-CN" dirty="0"/>
              <a:t>Tetris</a:t>
            </a:r>
            <a:r>
              <a:rPr lang="zh-CN" altLang="en-US" dirty="0"/>
              <a:t>算法</a:t>
            </a:r>
            <a:endParaRPr lang="zh-CN" altLang="en-US" dirty="0"/>
          </a:p>
        </p:txBody>
      </p:sp>
      <p:sp>
        <p:nvSpPr>
          <p:cNvPr id="3" name="内容占位符 2"/>
          <p:cNvSpPr>
            <a:spLocks noGrp="1"/>
          </p:cNvSpPr>
          <p:nvPr>
            <p:ph idx="1"/>
          </p:nvPr>
        </p:nvSpPr>
        <p:spPr>
          <a:xfrm>
            <a:off x="609600" y="1196975"/>
            <a:ext cx="8119110" cy="616585"/>
          </a:xfrm>
        </p:spPr>
        <p:txBody>
          <a:bodyPr/>
          <a:lstStyle/>
          <a:p>
            <a:pPr>
              <a:spcAft>
                <a:spcPts val="600"/>
              </a:spcAft>
            </a:pPr>
            <a:r>
              <a:rPr lang="zh-CN" altLang="en-US" sz="2800" b="1" dirty="0">
                <a:solidFill>
                  <a:srgbClr val="0070C0"/>
                </a:solidFill>
              </a:rPr>
              <a:t>修改</a:t>
            </a:r>
            <a:r>
              <a:rPr lang="en-US" altLang="zh-CN" sz="2800" b="1" dirty="0">
                <a:solidFill>
                  <a:srgbClr val="0070C0"/>
                </a:solidFill>
              </a:rPr>
              <a:t>pickAndSortMovableInstList</a:t>
            </a:r>
            <a:r>
              <a:rPr lang="zh-CN" altLang="en-US" sz="2800" b="1" dirty="0">
                <a:solidFill>
                  <a:srgbClr val="0070C0"/>
                </a:solidFill>
              </a:rPr>
              <a:t>函数</a:t>
            </a:r>
            <a:endParaRPr lang="zh-CN" altLang="en-US" sz="2800" b="1" dirty="0">
              <a:solidFill>
                <a:srgbClr val="0070C0"/>
              </a:solidFill>
            </a:endParaRPr>
          </a:p>
        </p:txBody>
      </p:sp>
      <p:pic>
        <p:nvPicPr>
          <p:cNvPr id="5" name="图片 4"/>
          <p:cNvPicPr>
            <a:picLocks noChangeAspect="1"/>
          </p:cNvPicPr>
          <p:nvPr/>
        </p:nvPicPr>
        <p:blipFill>
          <a:blip r:embed="rId1"/>
          <a:stretch>
            <a:fillRect/>
          </a:stretch>
        </p:blipFill>
        <p:spPr>
          <a:xfrm>
            <a:off x="848995" y="1931035"/>
            <a:ext cx="10494645" cy="449199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布局合法化：</a:t>
            </a:r>
            <a:r>
              <a:rPr lang="en-US" altLang="zh-CN" dirty="0"/>
              <a:t>Tetris</a:t>
            </a:r>
            <a:r>
              <a:rPr lang="zh-CN" altLang="en-US" dirty="0"/>
              <a:t>算法</a:t>
            </a:r>
            <a:endParaRPr lang="zh-CN" altLang="en-US" dirty="0"/>
          </a:p>
        </p:txBody>
      </p:sp>
      <p:sp>
        <p:nvSpPr>
          <p:cNvPr id="3" name="内容占位符 2"/>
          <p:cNvSpPr>
            <a:spLocks noGrp="1"/>
          </p:cNvSpPr>
          <p:nvPr>
            <p:ph idx="1"/>
          </p:nvPr>
        </p:nvSpPr>
        <p:spPr>
          <a:xfrm>
            <a:off x="609600" y="1196975"/>
            <a:ext cx="4773930" cy="616585"/>
          </a:xfrm>
        </p:spPr>
        <p:txBody>
          <a:bodyPr/>
          <a:lstStyle/>
          <a:p>
            <a:pPr>
              <a:spcAft>
                <a:spcPts val="600"/>
              </a:spcAft>
            </a:pPr>
            <a:r>
              <a:rPr lang="zh-CN" altLang="en-US" sz="2800" b="1" dirty="0">
                <a:solidFill>
                  <a:srgbClr val="0070C0"/>
                </a:solidFill>
              </a:rPr>
              <a:t>修改</a:t>
            </a:r>
            <a:r>
              <a:rPr lang="en-US" altLang="zh-CN" sz="2800" b="1" dirty="0">
                <a:solidFill>
                  <a:srgbClr val="0070C0"/>
                </a:solidFill>
              </a:rPr>
              <a:t>runLegalization</a:t>
            </a:r>
            <a:r>
              <a:rPr lang="zh-CN" altLang="en-US" sz="2800" b="1" dirty="0">
                <a:solidFill>
                  <a:srgbClr val="0070C0"/>
                </a:solidFill>
              </a:rPr>
              <a:t>函数</a:t>
            </a:r>
            <a:endParaRPr lang="zh-CN" altLang="en-US" sz="2800" b="1" dirty="0">
              <a:solidFill>
                <a:srgbClr val="0070C0"/>
              </a:solidFill>
            </a:endParaRPr>
          </a:p>
        </p:txBody>
      </p:sp>
      <p:pic>
        <p:nvPicPr>
          <p:cNvPr id="4" name="图片 3"/>
          <p:cNvPicPr>
            <a:picLocks noChangeAspect="1"/>
          </p:cNvPicPr>
          <p:nvPr/>
        </p:nvPicPr>
        <p:blipFill>
          <a:blip r:embed="rId1"/>
          <a:stretch>
            <a:fillRect/>
          </a:stretch>
        </p:blipFill>
        <p:spPr>
          <a:xfrm>
            <a:off x="492125" y="1957705"/>
            <a:ext cx="5008880" cy="4062095"/>
          </a:xfrm>
          <a:prstGeom prst="rect">
            <a:avLst/>
          </a:prstGeom>
        </p:spPr>
      </p:pic>
      <p:pic>
        <p:nvPicPr>
          <p:cNvPr id="6" name="图片 5"/>
          <p:cNvPicPr>
            <a:picLocks noChangeAspect="1"/>
          </p:cNvPicPr>
          <p:nvPr/>
        </p:nvPicPr>
        <p:blipFill>
          <a:blip r:embed="rId2"/>
          <a:stretch>
            <a:fillRect/>
          </a:stretch>
        </p:blipFill>
        <p:spPr>
          <a:xfrm>
            <a:off x="5756910" y="1682750"/>
            <a:ext cx="6087745" cy="467106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布局合法化</a:t>
            </a:r>
            <a:endParaRPr lang="zh-CN" altLang="en-US" dirty="0"/>
          </a:p>
        </p:txBody>
      </p:sp>
      <p:sp>
        <p:nvSpPr>
          <p:cNvPr id="3" name="内容占位符 2"/>
          <p:cNvSpPr>
            <a:spLocks noGrp="1"/>
          </p:cNvSpPr>
          <p:nvPr>
            <p:ph idx="1"/>
          </p:nvPr>
        </p:nvSpPr>
        <p:spPr>
          <a:xfrm>
            <a:off x="609600" y="1196975"/>
            <a:ext cx="8119110" cy="616585"/>
          </a:xfrm>
        </p:spPr>
        <p:txBody>
          <a:bodyPr/>
          <a:lstStyle/>
          <a:p>
            <a:pPr>
              <a:spcAft>
                <a:spcPts val="600"/>
              </a:spcAft>
            </a:pPr>
            <a:r>
              <a:rPr lang="zh-CN" altLang="en-US" sz="2800" b="1" dirty="0">
                <a:solidFill>
                  <a:srgbClr val="0070C0"/>
                </a:solidFill>
              </a:rPr>
              <a:t>实验结果</a:t>
            </a:r>
            <a:endParaRPr lang="zh-CN" altLang="en-US" sz="2800" b="1" dirty="0">
              <a:solidFill>
                <a:srgbClr val="0070C0"/>
              </a:solidFill>
            </a:endParaRPr>
          </a:p>
        </p:txBody>
      </p:sp>
      <p:pic>
        <p:nvPicPr>
          <p:cNvPr id="4" name="图片 3"/>
          <p:cNvPicPr>
            <a:picLocks noChangeAspect="1"/>
          </p:cNvPicPr>
          <p:nvPr/>
        </p:nvPicPr>
        <p:blipFill>
          <a:blip r:embed="rId1"/>
          <a:stretch>
            <a:fillRect/>
          </a:stretch>
        </p:blipFill>
        <p:spPr>
          <a:xfrm>
            <a:off x="693420" y="2040255"/>
            <a:ext cx="10804525" cy="351409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布局合法化</a:t>
            </a:r>
            <a:endParaRPr lang="zh-CN" altLang="en-US" dirty="0"/>
          </a:p>
        </p:txBody>
      </p:sp>
      <p:sp>
        <p:nvSpPr>
          <p:cNvPr id="3" name="内容占位符 2"/>
          <p:cNvSpPr>
            <a:spLocks noGrp="1"/>
          </p:cNvSpPr>
          <p:nvPr>
            <p:ph idx="1"/>
          </p:nvPr>
        </p:nvSpPr>
        <p:spPr>
          <a:xfrm>
            <a:off x="609600" y="1196975"/>
            <a:ext cx="8119110" cy="616585"/>
          </a:xfrm>
        </p:spPr>
        <p:txBody>
          <a:bodyPr/>
          <a:lstStyle/>
          <a:p>
            <a:pPr>
              <a:spcAft>
                <a:spcPts val="600"/>
              </a:spcAft>
            </a:pPr>
            <a:r>
              <a:rPr lang="zh-CN" altLang="en-US" sz="2800" b="1" dirty="0">
                <a:solidFill>
                  <a:srgbClr val="0070C0"/>
                </a:solidFill>
              </a:rPr>
              <a:t>实验结果</a:t>
            </a:r>
            <a:endParaRPr lang="zh-CN" altLang="en-US" sz="2800" b="1" dirty="0">
              <a:solidFill>
                <a:srgbClr val="0070C0"/>
              </a:solidFill>
            </a:endParaRPr>
          </a:p>
        </p:txBody>
      </p:sp>
      <p:pic>
        <p:nvPicPr>
          <p:cNvPr id="5" name="图片 4"/>
          <p:cNvPicPr>
            <a:picLocks noChangeAspect="1"/>
          </p:cNvPicPr>
          <p:nvPr/>
        </p:nvPicPr>
        <p:blipFill>
          <a:blip r:embed="rId1"/>
          <a:stretch>
            <a:fillRect/>
          </a:stretch>
        </p:blipFill>
        <p:spPr>
          <a:xfrm>
            <a:off x="724535" y="2087245"/>
            <a:ext cx="10728960" cy="350964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endParaRPr lang="zh-CN" altLang="en-US" dirty="0"/>
          </a:p>
        </p:txBody>
      </p:sp>
      <p:sp>
        <p:nvSpPr>
          <p:cNvPr id="4" name="文本框 3"/>
          <p:cNvSpPr txBox="1"/>
          <p:nvPr/>
        </p:nvSpPr>
        <p:spPr>
          <a:xfrm>
            <a:off x="870585" y="1647825"/>
            <a:ext cx="10029190" cy="5045075"/>
          </a:xfrm>
          <a:prstGeom prst="rect">
            <a:avLst/>
          </a:prstGeom>
          <a:noFill/>
        </p:spPr>
        <p:txBody>
          <a:bodyPr wrap="square" rtlCol="0">
            <a:noAutofit/>
          </a:bodyPr>
          <a:p>
            <a:pPr marL="285750" indent="-285750">
              <a:buFont typeface="Wingdings" panose="05000000000000000000" charset="0"/>
              <a:buChar char="l"/>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有不懂的地方要多向身边的人请教（</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git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third_party</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run iEDA</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uart.v</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学会使用搜索引擎解决问题（</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Google√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百度</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再小的问题，也要先尝试自己去解决，解决问题的同时可以顺便学会</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很多知识</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编写代码的能力有待提高，要多去接触工程的代码架构，摒弃一个</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cpp</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走天下的</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思想</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Debug</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能力有待增强，要学会去看命令行输出的</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报错信息</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大作业的代码写得比较冗余，对问题抽象得</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还不够好</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开学之后继续学习，开始着手准备</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EDA</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精英</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挑战赛</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5104097" y="2169566"/>
            <a:ext cx="3448513" cy="584775"/>
          </a:xfrm>
          <a:prstGeom prst="rect">
            <a:avLst/>
          </a:prstGeom>
          <a:noFill/>
        </p:spPr>
        <p:txBody>
          <a:bodyPr wrap="square" rtlCol="0">
            <a:spAutoFit/>
          </a:bodyPr>
          <a:lstStyle/>
          <a:p>
            <a:r>
              <a:rPr lang="zh-CN" altLang="en-US" sz="3200" b="1"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个人简介</a:t>
            </a:r>
            <a:endParaRPr lang="zh-CN" altLang="en-US" sz="3200" b="1"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custDataLst>
              <p:tags r:id="rId2"/>
            </p:custDataLst>
          </p:nvPr>
        </p:nvSpPr>
        <p:spPr>
          <a:xfrm>
            <a:off x="5097405" y="3043289"/>
            <a:ext cx="3448513" cy="584775"/>
          </a:xfrm>
          <a:prstGeom prst="rect">
            <a:avLst/>
          </a:prstGeom>
          <a:noFill/>
        </p:spPr>
        <p:txBody>
          <a:bodyPr wrap="square" rtlCol="0">
            <a:spAutoFit/>
          </a:bodyPr>
          <a:lstStyle/>
          <a:p>
            <a:r>
              <a:rPr lang="en-US" altLang="zh-CN" sz="3200" b="1"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C++</a:t>
            </a:r>
            <a:r>
              <a:rPr lang="zh-CN" altLang="en-US" sz="3200" b="1"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实习总结</a:t>
            </a:r>
            <a:endParaRPr lang="zh-CN" altLang="en-US" sz="3200" b="1"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custDataLst>
              <p:tags r:id="rId3"/>
            </p:custDataLst>
          </p:nvPr>
        </p:nvSpPr>
        <p:spPr>
          <a:xfrm>
            <a:off x="5104965" y="3917012"/>
            <a:ext cx="3448513" cy="584775"/>
          </a:xfrm>
          <a:prstGeom prst="rect">
            <a:avLst/>
          </a:prstGeom>
          <a:noFill/>
        </p:spPr>
        <p:txBody>
          <a:bodyPr wrap="square" rtlCol="0">
            <a:spAutoFit/>
          </a:bodyPr>
          <a:lstStyle/>
          <a:p>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EDA</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实习总结</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菱形 8"/>
          <p:cNvSpPr/>
          <p:nvPr>
            <p:custDataLst>
              <p:tags r:id="rId4"/>
            </p:custDataLst>
          </p:nvPr>
        </p:nvSpPr>
        <p:spPr>
          <a:xfrm>
            <a:off x="4106763" y="2038707"/>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0" name="文本框 9"/>
          <p:cNvSpPr txBox="1"/>
          <p:nvPr>
            <p:custDataLst>
              <p:tags r:id="rId5"/>
            </p:custDataLst>
          </p:nvPr>
        </p:nvSpPr>
        <p:spPr>
          <a:xfrm>
            <a:off x="4106763" y="2169566"/>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1" name="菱形 10"/>
          <p:cNvSpPr/>
          <p:nvPr>
            <p:custDataLst>
              <p:tags r:id="rId6"/>
            </p:custDataLst>
          </p:nvPr>
        </p:nvSpPr>
        <p:spPr>
          <a:xfrm>
            <a:off x="4100071" y="2917075"/>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2" name="文本框 11"/>
          <p:cNvSpPr txBox="1"/>
          <p:nvPr>
            <p:custDataLst>
              <p:tags r:id="rId7"/>
            </p:custDataLst>
          </p:nvPr>
        </p:nvSpPr>
        <p:spPr>
          <a:xfrm>
            <a:off x="4093460" y="3039909"/>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3" name="菱形 12"/>
          <p:cNvSpPr/>
          <p:nvPr>
            <p:custDataLst>
              <p:tags r:id="rId8"/>
            </p:custDataLst>
          </p:nvPr>
        </p:nvSpPr>
        <p:spPr>
          <a:xfrm>
            <a:off x="4107631" y="3795443"/>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4" name="文本框 13"/>
          <p:cNvSpPr txBox="1"/>
          <p:nvPr>
            <p:custDataLst>
              <p:tags r:id="rId9"/>
            </p:custDataLst>
          </p:nvPr>
        </p:nvSpPr>
        <p:spPr>
          <a:xfrm>
            <a:off x="4098943" y="3912721"/>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10"/>
            </p:custDataLst>
          </p:nvPr>
        </p:nvSpPr>
        <p:spPr>
          <a:xfrm>
            <a:off x="5097405" y="4744302"/>
            <a:ext cx="3448513" cy="58477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感兴趣的内容</a:t>
            </a:r>
            <a:endParaRPr lang="zh-CN" altLang="en-US" sz="3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菱形 15"/>
          <p:cNvSpPr/>
          <p:nvPr>
            <p:custDataLst>
              <p:tags r:id="rId11"/>
            </p:custDataLst>
          </p:nvPr>
        </p:nvSpPr>
        <p:spPr>
          <a:xfrm>
            <a:off x="4100071" y="4622733"/>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7" name="文本框 16"/>
          <p:cNvSpPr txBox="1"/>
          <p:nvPr>
            <p:custDataLst>
              <p:tags r:id="rId12"/>
            </p:custDataLst>
          </p:nvPr>
        </p:nvSpPr>
        <p:spPr>
          <a:xfrm>
            <a:off x="4091383" y="4740011"/>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感兴趣的</a:t>
            </a:r>
            <a:r>
              <a:rPr lang="zh-CN" altLang="en-US" dirty="0"/>
              <a:t>内容</a:t>
            </a:r>
            <a:endParaRPr lang="zh-CN" altLang="en-US" dirty="0"/>
          </a:p>
        </p:txBody>
      </p:sp>
      <p:sp>
        <p:nvSpPr>
          <p:cNvPr id="4" name="文本框 3"/>
          <p:cNvSpPr txBox="1"/>
          <p:nvPr/>
        </p:nvSpPr>
        <p:spPr>
          <a:xfrm>
            <a:off x="870585" y="1317625"/>
            <a:ext cx="7162800" cy="5045075"/>
          </a:xfrm>
          <a:prstGeom prst="rect">
            <a:avLst/>
          </a:prstGeom>
          <a:noFill/>
        </p:spPr>
        <p:txBody>
          <a:bodyPr wrap="square" rtlCol="0">
            <a:noAutofit/>
          </a:bodyPr>
          <a:p>
            <a:pPr marL="285750" indent="-285750">
              <a:buFont typeface="Wingdings" panose="05000000000000000000" charset="0"/>
              <a:buChar char="l"/>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布线：全局布线、详细</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布线</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布局：全局布局、合法化、详细布局</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buFont typeface="Wingdings" panose="05000000000000000000" charset="0"/>
              <a:buChar char="l"/>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buFont typeface="Wingdings" panose="05000000000000000000" charset="0"/>
              <a:buChar char="l"/>
            </a:pP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AiEDA</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：希望接触到和</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AI</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相关的内容，</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与时俱进</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buFont typeface="Wingdings" panose="05000000000000000000" charset="0"/>
              <a:buChar char="l"/>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buFont typeface="Wingdings" panose="05000000000000000000" charset="0"/>
              <a:buChar char="l"/>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希望能提高自己的工程能力、</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编码能力</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buFont typeface="Wingdings" panose="05000000000000000000" charset="0"/>
              <a:buChar char="l"/>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buFont typeface="Wingdings" panose="05000000000000000000" charset="0"/>
              <a:buChar char="l"/>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indent="0">
              <a:buFont typeface="Wingdings" panose="05000000000000000000" charset="0"/>
              <a:buNone/>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5104097" y="2169566"/>
            <a:ext cx="3448513" cy="584775"/>
          </a:xfrm>
          <a:prstGeom prst="rect">
            <a:avLst/>
          </a:prstGeom>
          <a:noFill/>
        </p:spPr>
        <p:txBody>
          <a:bodyPr wrap="square" rtlCol="0">
            <a:spAutoFit/>
          </a:bodyPr>
          <a:lstStyle/>
          <a:p>
            <a:r>
              <a:rPr lang="zh-CN" altLang="en-US" sz="3200" b="1"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个人简介</a:t>
            </a:r>
            <a:endParaRPr lang="zh-CN" altLang="en-US" sz="3200" b="1"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custDataLst>
              <p:tags r:id="rId2"/>
            </p:custDataLst>
          </p:nvPr>
        </p:nvSpPr>
        <p:spPr>
          <a:xfrm>
            <a:off x="5097405" y="3043289"/>
            <a:ext cx="3448513" cy="584775"/>
          </a:xfrm>
          <a:prstGeom prst="rect">
            <a:avLst/>
          </a:prstGeom>
          <a:noFill/>
        </p:spPr>
        <p:txBody>
          <a:bodyPr wrap="square" rtlCol="0">
            <a:spAutoFit/>
          </a:bodyPr>
          <a:lstStyle/>
          <a:p>
            <a:r>
              <a:rPr lang="en-US" altLang="zh-CN" sz="3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C++</a:t>
            </a:r>
            <a:r>
              <a:rPr lang="zh-CN" altLang="en-US" sz="3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实习总结</a:t>
            </a:r>
            <a:endParaRPr lang="zh-CN" altLang="en-US" sz="3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custDataLst>
              <p:tags r:id="rId3"/>
            </p:custDataLst>
          </p:nvPr>
        </p:nvSpPr>
        <p:spPr>
          <a:xfrm>
            <a:off x="5104965" y="3917012"/>
            <a:ext cx="3448513" cy="584775"/>
          </a:xfrm>
          <a:prstGeom prst="rect">
            <a:avLst/>
          </a:prstGeom>
          <a:noFill/>
        </p:spPr>
        <p:txBody>
          <a:bodyPr wrap="square" rtlCol="0">
            <a:spAutoFit/>
          </a:bodyPr>
          <a:lstStyle/>
          <a:p>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EDA</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实习总结</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菱形 8"/>
          <p:cNvSpPr/>
          <p:nvPr>
            <p:custDataLst>
              <p:tags r:id="rId4"/>
            </p:custDataLst>
          </p:nvPr>
        </p:nvSpPr>
        <p:spPr>
          <a:xfrm>
            <a:off x="4106763" y="2038707"/>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0" name="文本框 9"/>
          <p:cNvSpPr txBox="1"/>
          <p:nvPr>
            <p:custDataLst>
              <p:tags r:id="rId5"/>
            </p:custDataLst>
          </p:nvPr>
        </p:nvSpPr>
        <p:spPr>
          <a:xfrm>
            <a:off x="4106763" y="2169566"/>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1" name="菱形 10"/>
          <p:cNvSpPr/>
          <p:nvPr>
            <p:custDataLst>
              <p:tags r:id="rId6"/>
            </p:custDataLst>
          </p:nvPr>
        </p:nvSpPr>
        <p:spPr>
          <a:xfrm>
            <a:off x="4100071" y="2917075"/>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2" name="文本框 11"/>
          <p:cNvSpPr txBox="1"/>
          <p:nvPr>
            <p:custDataLst>
              <p:tags r:id="rId7"/>
            </p:custDataLst>
          </p:nvPr>
        </p:nvSpPr>
        <p:spPr>
          <a:xfrm>
            <a:off x="4093460" y="3039909"/>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3" name="菱形 12"/>
          <p:cNvSpPr/>
          <p:nvPr>
            <p:custDataLst>
              <p:tags r:id="rId8"/>
            </p:custDataLst>
          </p:nvPr>
        </p:nvSpPr>
        <p:spPr>
          <a:xfrm>
            <a:off x="4107631" y="3795443"/>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4" name="文本框 13"/>
          <p:cNvSpPr txBox="1"/>
          <p:nvPr>
            <p:custDataLst>
              <p:tags r:id="rId9"/>
            </p:custDataLst>
          </p:nvPr>
        </p:nvSpPr>
        <p:spPr>
          <a:xfrm>
            <a:off x="4098943" y="3912721"/>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10"/>
            </p:custDataLst>
          </p:nvPr>
        </p:nvSpPr>
        <p:spPr>
          <a:xfrm>
            <a:off x="5097405" y="4744302"/>
            <a:ext cx="3448513" cy="584775"/>
          </a:xfrm>
          <a:prstGeom prst="rect">
            <a:avLst/>
          </a:prstGeom>
          <a:noFill/>
        </p:spPr>
        <p:txBody>
          <a:bodyPr wrap="square" rtlCol="0">
            <a:spAutoFit/>
          </a:bodyPr>
          <a:lstStyle/>
          <a:p>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感兴趣的内容</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菱形 15"/>
          <p:cNvSpPr/>
          <p:nvPr>
            <p:custDataLst>
              <p:tags r:id="rId11"/>
            </p:custDataLst>
          </p:nvPr>
        </p:nvSpPr>
        <p:spPr>
          <a:xfrm>
            <a:off x="4100071" y="4622733"/>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7" name="文本框 16"/>
          <p:cNvSpPr txBox="1"/>
          <p:nvPr>
            <p:custDataLst>
              <p:tags r:id="rId12"/>
            </p:custDataLst>
          </p:nvPr>
        </p:nvSpPr>
        <p:spPr>
          <a:xfrm>
            <a:off x="4091383" y="4740011"/>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757845" y="4596004"/>
            <a:ext cx="2676309" cy="1323439"/>
          </a:xfrm>
          <a:prstGeom prst="rect">
            <a:avLst/>
          </a:prstGeom>
          <a:noFill/>
        </p:spPr>
        <p:txBody>
          <a:bodyPr wrap="none" rtlCol="0">
            <a:spAutoFit/>
          </a:bodyPr>
          <a:lstStyle/>
          <a:p>
            <a:pPr algn="ctr"/>
            <a:r>
              <a:rPr kumimoji="1" lang="en-US" altLang="zh-CN" sz="4400" b="1" dirty="0">
                <a:solidFill>
                  <a:schemeClr val="accent1">
                    <a:lumMod val="75000"/>
                  </a:schemeClr>
                </a:solidFill>
                <a:latin typeface="微软雅黑" panose="020B0503020204020204" pitchFamily="34" charset="-122"/>
                <a:ea typeface="微软雅黑" panose="020B0503020204020204" pitchFamily="34" charset="-122"/>
              </a:rPr>
              <a:t>OSCC</a:t>
            </a:r>
            <a:endParaRPr kumimoji="1" lang="en-US" altLang="zh-CN" sz="4400" b="1" dirty="0">
              <a:solidFill>
                <a:schemeClr val="accent1">
                  <a:lumMod val="75000"/>
                </a:schemeClr>
              </a:solidFill>
              <a:latin typeface="微软雅黑" panose="020B0503020204020204" pitchFamily="34" charset="-122"/>
              <a:ea typeface="微软雅黑" panose="020B0503020204020204" pitchFamily="34" charset="-122"/>
            </a:endParaRPr>
          </a:p>
          <a:p>
            <a:pPr algn="ctr"/>
            <a:r>
              <a:rPr kumimoji="1" lang="en-US" altLang="zh-CN" sz="3600" b="1" dirty="0" err="1">
                <a:solidFill>
                  <a:srgbClr val="C00000"/>
                </a:solidFill>
                <a:latin typeface="微软雅黑" panose="020B0503020204020204" pitchFamily="34" charset="-122"/>
                <a:ea typeface="微软雅黑" panose="020B0503020204020204" pitchFamily="34" charset="-122"/>
              </a:rPr>
              <a:t>iEDA</a:t>
            </a:r>
            <a:r>
              <a:rPr kumimoji="1" lang="zh-CN" altLang="en-US" sz="3600" b="1" dirty="0">
                <a:latin typeface="微软雅黑" panose="020B0503020204020204" pitchFamily="34" charset="-122"/>
                <a:ea typeface="微软雅黑" panose="020B0503020204020204" pitchFamily="34" charset="-122"/>
              </a:rPr>
              <a:t>课题组</a:t>
            </a:r>
            <a:endParaRPr kumimoji="1" lang="zh-CN" altLang="en-US" sz="3200" b="1"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3540992" y="2320197"/>
            <a:ext cx="4906440" cy="1747706"/>
            <a:chOff x="375498" y="4757111"/>
            <a:chExt cx="4906440" cy="1747706"/>
          </a:xfrm>
        </p:grpSpPr>
        <p:sp>
          <p:nvSpPr>
            <p:cNvPr id="4" name="文本框 3"/>
            <p:cNvSpPr txBox="1"/>
            <p:nvPr/>
          </p:nvSpPr>
          <p:spPr>
            <a:xfrm>
              <a:off x="375498" y="4757111"/>
              <a:ext cx="4906440" cy="1200329"/>
            </a:xfrm>
            <a:prstGeom prst="rect">
              <a:avLst/>
            </a:prstGeom>
            <a:noFill/>
          </p:spPr>
          <p:txBody>
            <a:bodyPr wrap="square" rtlCol="0">
              <a:spAutoFit/>
            </a:bodyPr>
            <a:lstStyle/>
            <a:p>
              <a:pPr algn="ctr"/>
              <a:r>
                <a:rPr lang="zh-CN" altLang="en-US" sz="7200" dirty="0">
                  <a:solidFill>
                    <a:srgbClr val="0070C0"/>
                  </a:solidFill>
                  <a:latin typeface="华康俪金黑W8(P)" panose="020B0800000000000000" pitchFamily="34" charset="-122"/>
                  <a:ea typeface="华康俪金黑W8(P)" panose="020B0800000000000000" pitchFamily="34" charset="-122"/>
                </a:rPr>
                <a:t>感谢聆听</a:t>
              </a:r>
              <a:endParaRPr lang="zh-CN" altLang="en-US" sz="7200" dirty="0">
                <a:solidFill>
                  <a:srgbClr val="0070C0"/>
                </a:solidFill>
                <a:latin typeface="华康俪金黑W8(P)" panose="020B0800000000000000" pitchFamily="34" charset="-122"/>
                <a:ea typeface="华康俪金黑W8(P)" panose="020B0800000000000000" pitchFamily="34" charset="-122"/>
              </a:endParaRPr>
            </a:p>
          </p:txBody>
        </p:sp>
        <p:sp>
          <p:nvSpPr>
            <p:cNvPr id="7" name="文本框 6"/>
            <p:cNvSpPr txBox="1"/>
            <p:nvPr/>
          </p:nvSpPr>
          <p:spPr>
            <a:xfrm>
              <a:off x="375498" y="5981597"/>
              <a:ext cx="4906440" cy="523220"/>
            </a:xfrm>
            <a:prstGeom prst="rect">
              <a:avLst/>
            </a:prstGeom>
            <a:noFill/>
          </p:spPr>
          <p:txBody>
            <a:bodyPr wrap="square" rtlCol="0">
              <a:spAutoFit/>
            </a:bodyPr>
            <a:lstStyle/>
            <a:p>
              <a:pPr algn="ctr"/>
              <a:r>
                <a:rPr lang="en-US" altLang="zh-CN" sz="2800" dirty="0">
                  <a:solidFill>
                    <a:srgbClr val="0070C0"/>
                  </a:solidFill>
                  <a:latin typeface="华康俪金黑W8(P)" panose="020B0800000000000000" pitchFamily="34" charset="-122"/>
                  <a:ea typeface="华康俪金黑W8(P)" panose="020B0800000000000000" pitchFamily="34" charset="-122"/>
                </a:rPr>
                <a:t>Thanks for your attention</a:t>
              </a:r>
              <a:endParaRPr lang="zh-CN" altLang="en-US" sz="2800" dirty="0">
                <a:solidFill>
                  <a:srgbClr val="0070C0"/>
                </a:solidFill>
                <a:latin typeface="华康俪金黑W8(P)" panose="020B0800000000000000" pitchFamily="34" charset="-122"/>
                <a:ea typeface="华康俪金黑W8(P)" panose="020B0800000000000000" pitchFamily="34" charset="-122"/>
              </a:endParaRPr>
            </a:p>
          </p:txBody>
        </p:sp>
        <p:cxnSp>
          <p:nvCxnSpPr>
            <p:cNvPr id="11" name="直接连接符 9"/>
            <p:cNvCxnSpPr/>
            <p:nvPr/>
          </p:nvCxnSpPr>
          <p:spPr>
            <a:xfrm>
              <a:off x="698546" y="5933282"/>
              <a:ext cx="4198144" cy="2415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学习内容</a:t>
            </a:r>
            <a:endParaRPr lang="zh-CN" altLang="en-US" dirty="0"/>
          </a:p>
        </p:txBody>
      </p:sp>
      <p:sp>
        <p:nvSpPr>
          <p:cNvPr id="3" name="内容占位符 2"/>
          <p:cNvSpPr>
            <a:spLocks noGrp="1"/>
          </p:cNvSpPr>
          <p:nvPr>
            <p:ph idx="1"/>
          </p:nvPr>
        </p:nvSpPr>
        <p:spPr>
          <a:xfrm>
            <a:off x="609600" y="1196975"/>
            <a:ext cx="10972800" cy="5412740"/>
          </a:xfrm>
        </p:spPr>
        <p:txBody>
          <a:bodyPr/>
          <a:lstStyle/>
          <a:p>
            <a:pPr>
              <a:spcAft>
                <a:spcPts val="600"/>
              </a:spcAft>
            </a:pPr>
            <a:r>
              <a:rPr lang="zh-CN" altLang="en-US" sz="2800" b="1" dirty="0">
                <a:solidFill>
                  <a:srgbClr val="0070C0"/>
                </a:solidFill>
              </a:rPr>
              <a:t>工具学习</a:t>
            </a:r>
            <a:endParaRPr lang="en-US" altLang="zh-CN" sz="2800" b="1" dirty="0"/>
          </a:p>
          <a:p>
            <a:pPr lvl="1">
              <a:spcAft>
                <a:spcPts val="600"/>
              </a:spcAft>
            </a:pPr>
            <a:r>
              <a:rPr lang="en-US" altLang="zh-CN" sz="2400" dirty="0"/>
              <a:t>CMake</a:t>
            </a:r>
            <a:r>
              <a:rPr lang="zh-CN" altLang="en-US" sz="2400" dirty="0"/>
              <a:t>、</a:t>
            </a:r>
            <a:r>
              <a:rPr lang="en-US" altLang="zh-CN" sz="2400" dirty="0"/>
              <a:t>Doxygen</a:t>
            </a:r>
            <a:r>
              <a:rPr lang="zh-CN" altLang="en-US" sz="2400" dirty="0"/>
              <a:t>、</a:t>
            </a:r>
            <a:r>
              <a:rPr lang="en-US" altLang="zh-CN" sz="2400" dirty="0"/>
              <a:t>Google Test</a:t>
            </a:r>
            <a:r>
              <a:rPr lang="zh-CN" altLang="en-US" sz="2400" dirty="0"/>
              <a:t>、</a:t>
            </a:r>
            <a:r>
              <a:rPr lang="en-US" altLang="zh-CN" sz="2400" dirty="0"/>
              <a:t>SSH</a:t>
            </a:r>
            <a:endParaRPr lang="en-US" altLang="zh-CN" sz="2400" dirty="0"/>
          </a:p>
          <a:p>
            <a:pPr lvl="1">
              <a:spcAft>
                <a:spcPts val="600"/>
              </a:spcAft>
            </a:pPr>
            <a:r>
              <a:rPr lang="en-US" altLang="zh-CN" sz="2400" dirty="0"/>
              <a:t>Linux</a:t>
            </a:r>
            <a:r>
              <a:rPr lang="zh-CN" altLang="en-US" sz="2400" dirty="0"/>
              <a:t>、</a:t>
            </a:r>
            <a:r>
              <a:rPr lang="en-US" altLang="zh-CN" sz="2400" dirty="0"/>
              <a:t>Git</a:t>
            </a:r>
            <a:r>
              <a:rPr lang="zh-CN" altLang="en-US" sz="2400" dirty="0"/>
              <a:t>、</a:t>
            </a:r>
            <a:r>
              <a:rPr lang="en-US" altLang="zh-CN" sz="2400" dirty="0"/>
              <a:t>VS</a:t>
            </a:r>
            <a:r>
              <a:rPr lang="en-US" altLang="zh-CN" sz="2400" dirty="0"/>
              <a:t>Code</a:t>
            </a:r>
            <a:endParaRPr lang="en-US" altLang="zh-CN" sz="2400" dirty="0"/>
          </a:p>
          <a:p>
            <a:pPr>
              <a:spcAft>
                <a:spcPts val="600"/>
              </a:spcAft>
            </a:pPr>
            <a:r>
              <a:rPr lang="en-US" altLang="zh-CN" sz="2800" b="1" dirty="0">
                <a:solidFill>
                  <a:srgbClr val="0070C0"/>
                </a:solidFill>
              </a:rPr>
              <a:t>C++</a:t>
            </a:r>
            <a:r>
              <a:rPr lang="zh-CN" altLang="en-US" sz="2800" b="1" dirty="0">
                <a:solidFill>
                  <a:srgbClr val="0070C0"/>
                </a:solidFill>
              </a:rPr>
              <a:t>基础和进阶</a:t>
            </a:r>
            <a:endParaRPr lang="en-US" altLang="zh-CN" sz="2800" b="1" dirty="0"/>
          </a:p>
          <a:p>
            <a:pPr lvl="1">
              <a:spcAft>
                <a:spcPts val="600"/>
              </a:spcAft>
            </a:pPr>
            <a:r>
              <a:rPr lang="zh-CN" altLang="en-US" sz="2400" dirty="0"/>
              <a:t>阅读《</a:t>
            </a:r>
            <a:r>
              <a:rPr lang="en-US" altLang="zh-CN" sz="2400" dirty="0"/>
              <a:t>C++ Primer Plus</a:t>
            </a:r>
            <a:r>
              <a:rPr lang="zh-CN" altLang="en-US" sz="2400" dirty="0"/>
              <a:t>》和《现代</a:t>
            </a:r>
            <a:r>
              <a:rPr lang="en-US" altLang="zh-CN" sz="2400" dirty="0"/>
              <a:t>C++</a:t>
            </a:r>
            <a:r>
              <a:rPr lang="zh-CN" altLang="en-US" sz="2400" dirty="0"/>
              <a:t>教程》并做读书笔记</a:t>
            </a:r>
            <a:endParaRPr lang="en-US" altLang="zh-CN" sz="2400" dirty="0"/>
          </a:p>
          <a:p>
            <a:pPr lvl="1">
              <a:spcAft>
                <a:spcPts val="600"/>
              </a:spcAft>
            </a:pPr>
            <a:r>
              <a:rPr lang="zh-CN" altLang="en-US" sz="2400" dirty="0">
                <a:solidFill>
                  <a:schemeClr val="tx1"/>
                </a:solidFill>
              </a:rPr>
              <a:t>完成课后习题，动手敲代码</a:t>
            </a:r>
            <a:endParaRPr lang="en-US" altLang="zh-CN" sz="2400" dirty="0">
              <a:solidFill>
                <a:schemeClr val="tx1"/>
              </a:solidFill>
            </a:endParaRPr>
          </a:p>
          <a:p>
            <a:pPr>
              <a:spcAft>
                <a:spcPts val="600"/>
              </a:spcAft>
            </a:pPr>
            <a:r>
              <a:rPr lang="zh-CN" altLang="en-US" sz="2800" b="1" dirty="0">
                <a:solidFill>
                  <a:srgbClr val="0070C0"/>
                </a:solidFill>
              </a:rPr>
              <a:t>完成寻路算法大作业</a:t>
            </a:r>
            <a:endParaRPr lang="en-US" altLang="zh-CN" sz="2800" b="1" dirty="0"/>
          </a:p>
          <a:p>
            <a:pPr lvl="1">
              <a:spcAft>
                <a:spcPts val="600"/>
              </a:spcAft>
            </a:pPr>
            <a:r>
              <a:rPr lang="zh-CN" altLang="en-US" sz="2400" dirty="0"/>
              <a:t>实现</a:t>
            </a:r>
            <a:r>
              <a:rPr lang="en-US" altLang="zh-CN" sz="2400" dirty="0"/>
              <a:t>A*</a:t>
            </a:r>
            <a:r>
              <a:rPr lang="zh-CN" altLang="en-US" sz="2400" dirty="0"/>
              <a:t>算法</a:t>
            </a:r>
            <a:endParaRPr lang="zh-CN" altLang="en-US" sz="2400" dirty="0"/>
          </a:p>
          <a:p>
            <a:pPr lvl="1">
              <a:spcAft>
                <a:spcPts val="600"/>
              </a:spcAft>
            </a:pPr>
            <a:r>
              <a:rPr lang="zh-CN" altLang="en-US" sz="2400" dirty="0"/>
              <a:t>将算法部署到</a:t>
            </a:r>
            <a:r>
              <a:rPr lang="en-US" altLang="zh-CN" sz="2400" dirty="0"/>
              <a:t>C++</a:t>
            </a:r>
            <a:r>
              <a:rPr lang="zh-CN" altLang="en-US" sz="2400" dirty="0"/>
              <a:t>工程模板中，并</a:t>
            </a:r>
            <a:r>
              <a:rPr lang="zh-CN" altLang="en-US" sz="2400" dirty="0"/>
              <a:t>编写CMakeLists.txt，Google Test单元测试，使用DoxyGen注释</a:t>
            </a:r>
            <a:endParaRPr lang="zh-CN" altLang="en-US" sz="2400" dirty="0"/>
          </a:p>
          <a:p>
            <a:pPr marL="344170" lvl="1" indent="0">
              <a:spcAft>
                <a:spcPts val="600"/>
              </a:spcAft>
              <a:buNone/>
            </a:pPr>
            <a:endParaRPr lang="zh-CN" altLang="en-US" sz="2400"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学习笔记</a:t>
            </a:r>
            <a:endParaRPr lang="en-US" altLang="zh-CN" dirty="0"/>
          </a:p>
        </p:txBody>
      </p:sp>
      <p:pic>
        <p:nvPicPr>
          <p:cNvPr id="8" name="图片 7"/>
          <p:cNvPicPr>
            <a:picLocks noChangeAspect="1"/>
          </p:cNvPicPr>
          <p:nvPr/>
        </p:nvPicPr>
        <p:blipFill>
          <a:blip r:embed="rId1"/>
          <a:stretch>
            <a:fillRect/>
          </a:stretch>
        </p:blipFill>
        <p:spPr>
          <a:xfrm>
            <a:off x="540385" y="1052830"/>
            <a:ext cx="2880000" cy="5167059"/>
          </a:xfrm>
          <a:prstGeom prst="rect">
            <a:avLst/>
          </a:prstGeom>
          <a:ln w="12700" cmpd="sng">
            <a:solidFill>
              <a:schemeClr val="accent1">
                <a:shade val="50000"/>
              </a:schemeClr>
            </a:solidFill>
            <a:prstDash val="solid"/>
          </a:ln>
        </p:spPr>
      </p:pic>
      <p:pic>
        <p:nvPicPr>
          <p:cNvPr id="9" name="图片 8"/>
          <p:cNvPicPr>
            <a:picLocks noChangeAspect="1"/>
          </p:cNvPicPr>
          <p:nvPr/>
        </p:nvPicPr>
        <p:blipFill>
          <a:blip r:embed="rId2"/>
          <a:stretch>
            <a:fillRect/>
          </a:stretch>
        </p:blipFill>
        <p:spPr>
          <a:xfrm>
            <a:off x="3994785" y="1851025"/>
            <a:ext cx="7707630" cy="3764915"/>
          </a:xfrm>
          <a:prstGeom prst="rect">
            <a:avLst/>
          </a:prstGeom>
          <a:ln w="12700" cmpd="sng">
            <a:solidFill>
              <a:schemeClr val="accent1">
                <a:shade val="50000"/>
              </a:schemeClr>
            </a:solidFill>
            <a:prstDash val="solid"/>
          </a:ln>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课后习题</a:t>
            </a:r>
            <a:r>
              <a:rPr lang="zh-CN" altLang="en-US" dirty="0"/>
              <a:t>完成情况</a:t>
            </a:r>
            <a:endParaRPr lang="zh-CN" altLang="en-US" dirty="0"/>
          </a:p>
        </p:txBody>
      </p:sp>
      <p:pic>
        <p:nvPicPr>
          <p:cNvPr id="3" name="图片 2"/>
          <p:cNvPicPr>
            <a:picLocks noChangeAspect="1"/>
          </p:cNvPicPr>
          <p:nvPr/>
        </p:nvPicPr>
        <p:blipFill>
          <a:blip r:embed="rId1"/>
          <a:stretch>
            <a:fillRect/>
          </a:stretch>
        </p:blipFill>
        <p:spPr>
          <a:xfrm>
            <a:off x="181610" y="2282190"/>
            <a:ext cx="1440000" cy="2292694"/>
          </a:xfrm>
          <a:prstGeom prst="rect">
            <a:avLst/>
          </a:prstGeom>
          <a:ln w="12700" cmpd="sng">
            <a:solidFill>
              <a:schemeClr val="accent1">
                <a:shade val="50000"/>
              </a:schemeClr>
            </a:solidFill>
            <a:prstDash val="solid"/>
          </a:ln>
        </p:spPr>
      </p:pic>
      <p:pic>
        <p:nvPicPr>
          <p:cNvPr id="4" name="图片 3"/>
          <p:cNvPicPr>
            <a:picLocks noChangeAspect="1"/>
          </p:cNvPicPr>
          <p:nvPr/>
        </p:nvPicPr>
        <p:blipFill>
          <a:blip r:embed="rId2"/>
          <a:stretch>
            <a:fillRect/>
          </a:stretch>
        </p:blipFill>
        <p:spPr>
          <a:xfrm>
            <a:off x="1909445" y="2191385"/>
            <a:ext cx="1440000" cy="2475347"/>
          </a:xfrm>
          <a:prstGeom prst="rect">
            <a:avLst/>
          </a:prstGeom>
          <a:ln w="12700" cmpd="sng">
            <a:solidFill>
              <a:schemeClr val="accent1">
                <a:shade val="50000"/>
              </a:schemeClr>
            </a:solidFill>
            <a:prstDash val="solid"/>
          </a:ln>
        </p:spPr>
      </p:pic>
      <p:pic>
        <p:nvPicPr>
          <p:cNvPr id="5" name="图片 4"/>
          <p:cNvPicPr>
            <a:picLocks noChangeAspect="1"/>
          </p:cNvPicPr>
          <p:nvPr/>
        </p:nvPicPr>
        <p:blipFill>
          <a:blip r:embed="rId3"/>
          <a:stretch>
            <a:fillRect/>
          </a:stretch>
        </p:blipFill>
        <p:spPr>
          <a:xfrm>
            <a:off x="3637280" y="2562860"/>
            <a:ext cx="1440000" cy="1732157"/>
          </a:xfrm>
          <a:prstGeom prst="rect">
            <a:avLst/>
          </a:prstGeom>
          <a:ln w="12700" cmpd="sng">
            <a:solidFill>
              <a:schemeClr val="accent1">
                <a:shade val="50000"/>
              </a:schemeClr>
            </a:solidFill>
            <a:prstDash val="solid"/>
          </a:ln>
        </p:spPr>
      </p:pic>
      <p:pic>
        <p:nvPicPr>
          <p:cNvPr id="6" name="图片 5"/>
          <p:cNvPicPr>
            <a:picLocks noChangeAspect="1"/>
          </p:cNvPicPr>
          <p:nvPr/>
        </p:nvPicPr>
        <p:blipFill>
          <a:blip r:embed="rId4"/>
          <a:stretch>
            <a:fillRect/>
          </a:stretch>
        </p:blipFill>
        <p:spPr>
          <a:xfrm>
            <a:off x="5365115" y="2138045"/>
            <a:ext cx="1440000" cy="2443892"/>
          </a:xfrm>
          <a:prstGeom prst="rect">
            <a:avLst/>
          </a:prstGeom>
          <a:ln w="12700" cmpd="sng">
            <a:solidFill>
              <a:schemeClr val="accent1">
                <a:shade val="50000"/>
              </a:schemeClr>
            </a:solidFill>
            <a:prstDash val="solid"/>
          </a:ln>
        </p:spPr>
      </p:pic>
      <p:pic>
        <p:nvPicPr>
          <p:cNvPr id="7" name="图片 6"/>
          <p:cNvPicPr>
            <a:picLocks noChangeAspect="1"/>
          </p:cNvPicPr>
          <p:nvPr/>
        </p:nvPicPr>
        <p:blipFill>
          <a:blip r:embed="rId5"/>
          <a:stretch>
            <a:fillRect/>
          </a:stretch>
        </p:blipFill>
        <p:spPr>
          <a:xfrm>
            <a:off x="7092950" y="2106930"/>
            <a:ext cx="1440000" cy="2492308"/>
          </a:xfrm>
          <a:prstGeom prst="rect">
            <a:avLst/>
          </a:prstGeom>
          <a:ln w="12700" cmpd="sng">
            <a:solidFill>
              <a:schemeClr val="accent1">
                <a:shade val="50000"/>
              </a:schemeClr>
            </a:solidFill>
            <a:prstDash val="solid"/>
          </a:ln>
        </p:spPr>
      </p:pic>
      <p:pic>
        <p:nvPicPr>
          <p:cNvPr id="10" name="图片 9"/>
          <p:cNvPicPr>
            <a:picLocks noChangeAspect="1"/>
          </p:cNvPicPr>
          <p:nvPr/>
        </p:nvPicPr>
        <p:blipFill>
          <a:blip r:embed="rId6"/>
          <a:stretch>
            <a:fillRect/>
          </a:stretch>
        </p:blipFill>
        <p:spPr>
          <a:xfrm>
            <a:off x="8820785" y="2498090"/>
            <a:ext cx="1440000" cy="1724339"/>
          </a:xfrm>
          <a:prstGeom prst="rect">
            <a:avLst/>
          </a:prstGeom>
          <a:ln w="12700" cmpd="sng">
            <a:solidFill>
              <a:schemeClr val="accent1">
                <a:shade val="50000"/>
              </a:schemeClr>
            </a:solidFill>
            <a:prstDash val="solid"/>
          </a:ln>
        </p:spPr>
      </p:pic>
      <p:pic>
        <p:nvPicPr>
          <p:cNvPr id="11" name="图片 10"/>
          <p:cNvPicPr>
            <a:picLocks noChangeAspect="1"/>
          </p:cNvPicPr>
          <p:nvPr/>
        </p:nvPicPr>
        <p:blipFill>
          <a:blip r:embed="rId7"/>
          <a:stretch>
            <a:fillRect/>
          </a:stretch>
        </p:blipFill>
        <p:spPr>
          <a:xfrm>
            <a:off x="10548620" y="2651760"/>
            <a:ext cx="1440000" cy="1553722"/>
          </a:xfrm>
          <a:prstGeom prst="rect">
            <a:avLst/>
          </a:prstGeom>
          <a:ln w="12700" cmpd="sng">
            <a:solidFill>
              <a:schemeClr val="accent1">
                <a:shade val="50000"/>
              </a:schemeClr>
            </a:solidFill>
            <a:prstDash val="solid"/>
          </a:ln>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 Primer Plus </a:t>
            </a:r>
            <a:r>
              <a:rPr lang="zh-CN" altLang="en-US" dirty="0"/>
              <a:t>掌握</a:t>
            </a:r>
            <a:r>
              <a:rPr lang="zh-CN" altLang="en-US" dirty="0"/>
              <a:t>情况</a:t>
            </a:r>
            <a:endParaRPr lang="zh-CN" altLang="en-US" dirty="0"/>
          </a:p>
        </p:txBody>
      </p:sp>
      <p:sp>
        <p:nvSpPr>
          <p:cNvPr id="3" name="内容占位符 2"/>
          <p:cNvSpPr>
            <a:spLocks noGrp="1"/>
          </p:cNvSpPr>
          <p:nvPr>
            <p:ph idx="1"/>
          </p:nvPr>
        </p:nvSpPr>
        <p:spPr>
          <a:xfrm>
            <a:off x="609600" y="1196975"/>
            <a:ext cx="10972800" cy="5412740"/>
          </a:xfrm>
        </p:spPr>
        <p:txBody>
          <a:bodyPr/>
          <a:lstStyle/>
          <a:p>
            <a:pPr>
              <a:spcAft>
                <a:spcPts val="600"/>
              </a:spcAft>
            </a:pPr>
            <a:r>
              <a:rPr lang="zh-CN" altLang="en-US" sz="2800" b="1" dirty="0">
                <a:solidFill>
                  <a:srgbClr val="0070C0"/>
                </a:solidFill>
                <a:sym typeface="+mn-ea"/>
              </a:rPr>
              <a:t>基本概念</a:t>
            </a:r>
            <a:endParaRPr lang="en-US" altLang="zh-CN" sz="2800" b="1" dirty="0"/>
          </a:p>
          <a:p>
            <a:pPr lvl="1">
              <a:spcAft>
                <a:spcPts val="600"/>
              </a:spcAft>
            </a:pPr>
            <a:r>
              <a:rPr lang="zh-CN" altLang="en-US" sz="2400" dirty="0"/>
              <a:t>重新回顾指针、引用、函数、数组、模板、</a:t>
            </a:r>
            <a:r>
              <a:rPr lang="en-US" altLang="zh-CN" sz="2400" dirty="0"/>
              <a:t>STL</a:t>
            </a:r>
            <a:r>
              <a:rPr lang="zh-CN" altLang="en-US" sz="2400" dirty="0"/>
              <a:t>标准库</a:t>
            </a:r>
            <a:endParaRPr lang="en-US" altLang="zh-CN" sz="2400" dirty="0"/>
          </a:p>
          <a:p>
            <a:pPr>
              <a:spcAft>
                <a:spcPts val="600"/>
              </a:spcAft>
            </a:pPr>
            <a:r>
              <a:rPr lang="en-US" altLang="zh-CN" sz="2800" b="1" dirty="0">
                <a:solidFill>
                  <a:srgbClr val="0070C0"/>
                </a:solidFill>
              </a:rPr>
              <a:t>C++</a:t>
            </a:r>
            <a:r>
              <a:rPr lang="zh-CN" altLang="en-US" sz="2800" b="1" dirty="0">
                <a:solidFill>
                  <a:srgbClr val="0070C0"/>
                </a:solidFill>
              </a:rPr>
              <a:t>三大特性</a:t>
            </a:r>
            <a:endParaRPr lang="en-US" altLang="zh-CN" sz="2800" b="1" dirty="0"/>
          </a:p>
          <a:p>
            <a:pPr lvl="1">
              <a:spcAft>
                <a:spcPts val="600"/>
              </a:spcAft>
            </a:pPr>
            <a:r>
              <a:rPr lang="zh-CN" altLang="en-US" sz="2400" b="1" dirty="0"/>
              <a:t>封装</a:t>
            </a:r>
            <a:r>
              <a:rPr lang="zh-CN" altLang="en-US" sz="2400" dirty="0"/>
              <a:t>：将数据和函数封装成类，保护内部数据，通过公有接口暴露功能</a:t>
            </a:r>
            <a:endParaRPr lang="zh-CN" altLang="en-US" sz="2400" dirty="0"/>
          </a:p>
          <a:p>
            <a:pPr lvl="1">
              <a:spcAft>
                <a:spcPts val="600"/>
              </a:spcAft>
            </a:pPr>
            <a:r>
              <a:rPr lang="zh-CN" altLang="en-US" sz="2400" b="1" dirty="0"/>
              <a:t>继承</a:t>
            </a:r>
            <a:r>
              <a:rPr lang="zh-CN" altLang="en-US" sz="2400" dirty="0"/>
              <a:t>：允许新的类继承现有类的属性和方法，简化代码</a:t>
            </a:r>
            <a:r>
              <a:rPr lang="zh-CN" altLang="en-US" sz="2400" dirty="0"/>
              <a:t>结构</a:t>
            </a:r>
            <a:endParaRPr lang="zh-CN" altLang="en-US" sz="2400" dirty="0"/>
          </a:p>
          <a:p>
            <a:pPr lvl="1">
              <a:spcAft>
                <a:spcPts val="600"/>
              </a:spcAft>
            </a:pPr>
            <a:r>
              <a:rPr lang="zh-CN" altLang="en-US" sz="2400" b="1" dirty="0">
                <a:solidFill>
                  <a:schemeClr val="tx1"/>
                </a:solidFill>
              </a:rPr>
              <a:t>多态</a:t>
            </a:r>
            <a:r>
              <a:rPr lang="zh-CN" altLang="en-US" sz="2400" dirty="0">
                <a:solidFill>
                  <a:schemeClr val="tx1"/>
                </a:solidFill>
              </a:rPr>
              <a:t>：通过虚函数实现接口的多种具体实现，同一操作产生不同效果</a:t>
            </a:r>
            <a:endParaRPr lang="en-US" altLang="zh-CN" sz="2400" dirty="0">
              <a:solidFill>
                <a:schemeClr val="tx1"/>
              </a:solidFill>
            </a:endParaRPr>
          </a:p>
          <a:p>
            <a:pPr>
              <a:spcAft>
                <a:spcPts val="600"/>
              </a:spcAft>
            </a:pPr>
            <a:r>
              <a:rPr lang="en-US" altLang="zh-CN" sz="2800" b="1" dirty="0">
                <a:solidFill>
                  <a:srgbClr val="0070C0"/>
                </a:solidFill>
              </a:rPr>
              <a:t>C++</a:t>
            </a:r>
            <a:r>
              <a:rPr lang="zh-CN" altLang="en-US" sz="2800" b="1" dirty="0">
                <a:solidFill>
                  <a:srgbClr val="0070C0"/>
                </a:solidFill>
              </a:rPr>
              <a:t>的类设计</a:t>
            </a:r>
            <a:endParaRPr lang="en-US" altLang="zh-CN" sz="2800" b="1" dirty="0"/>
          </a:p>
          <a:p>
            <a:pPr lvl="1">
              <a:spcAft>
                <a:spcPts val="600"/>
              </a:spcAft>
            </a:pPr>
            <a:r>
              <a:rPr lang="zh-CN" altLang="en-US" sz="2400" dirty="0"/>
              <a:t>类的基本成员访问权限：</a:t>
            </a:r>
            <a:r>
              <a:rPr lang="en-US" altLang="zh-CN" sz="2400" dirty="0"/>
              <a:t>public</a:t>
            </a:r>
            <a:r>
              <a:rPr lang="zh-CN" altLang="en-US" sz="2400" dirty="0"/>
              <a:t>、</a:t>
            </a:r>
            <a:r>
              <a:rPr lang="en-US" altLang="zh-CN" sz="2400" dirty="0"/>
              <a:t>private</a:t>
            </a:r>
            <a:r>
              <a:rPr lang="zh-CN" altLang="en-US" sz="2400" dirty="0"/>
              <a:t>、</a:t>
            </a:r>
            <a:r>
              <a:rPr lang="en-US" altLang="zh-CN" sz="2400" dirty="0"/>
              <a:t>protected</a:t>
            </a:r>
            <a:endParaRPr lang="zh-CN" altLang="en-US" sz="2400" dirty="0"/>
          </a:p>
          <a:p>
            <a:pPr lvl="1">
              <a:spcAft>
                <a:spcPts val="600"/>
              </a:spcAft>
            </a:pPr>
            <a:r>
              <a:rPr lang="zh-CN" altLang="en-US" sz="2400" dirty="0"/>
              <a:t>构造函数、析构函数、复制构造函数、移动构造函数、重载赋值</a:t>
            </a:r>
            <a:r>
              <a:rPr lang="zh-CN" altLang="en-US" sz="2400" dirty="0"/>
              <a:t>操作符</a:t>
            </a:r>
            <a:endParaRPr lang="zh-CN" altLang="en-US" sz="2400" dirty="0"/>
          </a:p>
          <a:p>
            <a:pPr marL="344170" lvl="1" indent="0">
              <a:spcAft>
                <a:spcPts val="600"/>
              </a:spcAft>
              <a:buNone/>
            </a:pPr>
            <a:endParaRPr lang="zh-CN" altLang="en-US" sz="2400"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Modern C++ </a:t>
            </a:r>
            <a:r>
              <a:rPr lang="zh-CN" altLang="en-US" dirty="0"/>
              <a:t>掌握</a:t>
            </a:r>
            <a:r>
              <a:rPr lang="zh-CN" altLang="en-US" dirty="0"/>
              <a:t>情况</a:t>
            </a:r>
            <a:endParaRPr lang="zh-CN" altLang="en-US" dirty="0"/>
          </a:p>
        </p:txBody>
      </p:sp>
      <p:sp>
        <p:nvSpPr>
          <p:cNvPr id="3" name="内容占位符 2"/>
          <p:cNvSpPr>
            <a:spLocks noGrp="1"/>
          </p:cNvSpPr>
          <p:nvPr>
            <p:ph idx="1"/>
          </p:nvPr>
        </p:nvSpPr>
        <p:spPr>
          <a:xfrm>
            <a:off x="609600" y="1196975"/>
            <a:ext cx="10972800" cy="5412740"/>
          </a:xfrm>
        </p:spPr>
        <p:txBody>
          <a:bodyPr/>
          <a:lstStyle/>
          <a:p>
            <a:pPr>
              <a:spcAft>
                <a:spcPts val="600"/>
              </a:spcAft>
            </a:pPr>
            <a:r>
              <a:rPr lang="zh-CN" altLang="en-US" sz="2800" b="1" dirty="0">
                <a:solidFill>
                  <a:srgbClr val="0070C0"/>
                </a:solidFill>
                <a:sym typeface="+mn-ea"/>
              </a:rPr>
              <a:t>语言可用性的强化</a:t>
            </a:r>
            <a:endParaRPr lang="en-US" altLang="zh-CN" sz="2800" b="1" dirty="0"/>
          </a:p>
          <a:p>
            <a:pPr lvl="1">
              <a:spcAft>
                <a:spcPts val="600"/>
              </a:spcAft>
            </a:pPr>
            <a:r>
              <a:rPr lang="zh-CN" altLang="en-US" sz="2400" dirty="0"/>
              <a:t>使用</a:t>
            </a:r>
            <a:r>
              <a:rPr lang="en-US" altLang="zh-CN" sz="2400" dirty="0"/>
              <a:t>auto</a:t>
            </a:r>
            <a:r>
              <a:rPr lang="zh-CN" altLang="en-US" sz="2400" dirty="0"/>
              <a:t>和</a:t>
            </a:r>
            <a:r>
              <a:rPr lang="en-US" altLang="zh-CN" sz="2400" dirty="0"/>
              <a:t>decltype</a:t>
            </a:r>
            <a:r>
              <a:rPr lang="zh-CN" altLang="en-US" sz="2400" dirty="0"/>
              <a:t>关键字实现类型推导</a:t>
            </a:r>
            <a:endParaRPr lang="zh-CN" altLang="en-US" sz="2400" dirty="0"/>
          </a:p>
          <a:p>
            <a:pPr lvl="1">
              <a:spcAft>
                <a:spcPts val="600"/>
              </a:spcAft>
            </a:pPr>
            <a:r>
              <a:rPr lang="zh-CN" altLang="en-US" sz="2400" dirty="0"/>
              <a:t>区间</a:t>
            </a:r>
            <a:r>
              <a:rPr lang="en-US" altLang="zh-CN" sz="2400" dirty="0"/>
              <a:t>for</a:t>
            </a:r>
            <a:r>
              <a:rPr lang="zh-CN" altLang="en-US" sz="2400" dirty="0"/>
              <a:t>迭代，循环语句变得更加简洁</a:t>
            </a:r>
            <a:endParaRPr lang="en-US" altLang="zh-CN" sz="2400" dirty="0"/>
          </a:p>
          <a:p>
            <a:pPr>
              <a:spcAft>
                <a:spcPts val="600"/>
              </a:spcAft>
            </a:pPr>
            <a:r>
              <a:rPr lang="zh-CN" altLang="en-US" sz="2800" b="1" dirty="0">
                <a:solidFill>
                  <a:srgbClr val="0070C0"/>
                </a:solidFill>
              </a:rPr>
              <a:t>语言运行期的强化</a:t>
            </a:r>
            <a:endParaRPr lang="en-US" altLang="zh-CN" sz="2800" b="1" dirty="0"/>
          </a:p>
          <a:p>
            <a:pPr lvl="1">
              <a:spcAft>
                <a:spcPts val="600"/>
              </a:spcAft>
            </a:pPr>
            <a:r>
              <a:rPr lang="en-US" altLang="zh-CN" sz="2400" dirty="0"/>
              <a:t>Lambda</a:t>
            </a:r>
            <a:r>
              <a:rPr lang="zh-CN" altLang="en-US" sz="2400" dirty="0"/>
              <a:t>表达式，类似一个匿名函数，不用费力再去写一个</a:t>
            </a:r>
            <a:r>
              <a:rPr lang="zh-CN" altLang="en-US" sz="2400" dirty="0"/>
              <a:t>函数</a:t>
            </a:r>
            <a:endParaRPr lang="zh-CN" altLang="en-US" sz="2400" dirty="0"/>
          </a:p>
          <a:p>
            <a:pPr lvl="1">
              <a:spcAft>
                <a:spcPts val="600"/>
              </a:spcAft>
            </a:pPr>
            <a:r>
              <a:rPr lang="zh-CN" altLang="en-US" sz="2400" dirty="0"/>
              <a:t>右值引用、移动语义、</a:t>
            </a:r>
            <a:r>
              <a:rPr lang="zh-CN" altLang="en-US" sz="2400" dirty="0"/>
              <a:t>完美转发</a:t>
            </a:r>
            <a:endParaRPr lang="zh-CN" altLang="en-US" sz="2400" dirty="0"/>
          </a:p>
          <a:p>
            <a:pPr>
              <a:spcAft>
                <a:spcPts val="600"/>
              </a:spcAft>
            </a:pPr>
            <a:r>
              <a:rPr lang="zh-CN" altLang="en-US" sz="2800" b="1" dirty="0">
                <a:solidFill>
                  <a:srgbClr val="0070C0"/>
                </a:solidFill>
              </a:rPr>
              <a:t>智能指针与内存管理</a:t>
            </a:r>
            <a:endParaRPr lang="en-US" altLang="zh-CN" sz="2800" b="1" dirty="0"/>
          </a:p>
          <a:p>
            <a:pPr lvl="1">
              <a:spcAft>
                <a:spcPts val="600"/>
              </a:spcAft>
            </a:pPr>
            <a:r>
              <a:rPr sz="2400" dirty="0"/>
              <a:t>使用 shared_ptr</a:t>
            </a:r>
            <a:r>
              <a:rPr lang="zh-CN" sz="2400" dirty="0"/>
              <a:t>、</a:t>
            </a:r>
            <a:r>
              <a:rPr sz="2400" dirty="0"/>
              <a:t>unique_ptr</a:t>
            </a:r>
            <a:r>
              <a:rPr lang="zh-CN" sz="2400" dirty="0"/>
              <a:t>、</a:t>
            </a:r>
            <a:r>
              <a:rPr sz="2400" dirty="0"/>
              <a:t>weak_ptr</a:t>
            </a:r>
            <a:r>
              <a:rPr lang="en-US" sz="2400" dirty="0"/>
              <a:t> </a:t>
            </a:r>
            <a:r>
              <a:rPr lang="zh-CN" sz="2400" dirty="0"/>
              <a:t>等智能指针管理</a:t>
            </a:r>
            <a:r>
              <a:rPr lang="zh-CN" sz="2400" dirty="0"/>
              <a:t>动态内存</a:t>
            </a:r>
            <a:endParaRPr lang="zh-CN" sz="2400" dirty="0"/>
          </a:p>
        </p:txBody>
      </p:sp>
    </p:spTree>
  </p:cSld>
  <p:clrMapOvr>
    <a:masterClrMapping/>
  </p:clrMapOvr>
  <p:transition/>
</p:sld>
</file>

<file path=ppt/tags/tag1.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10.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11.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12.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13.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14.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15.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16.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17.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18.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19.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2.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20.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21.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22.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23.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24.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25.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26.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27.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28.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29.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3.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30.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31.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32.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33.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34.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35.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36.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37.xml><?xml version="1.0" encoding="utf-8"?>
<p:tagLst xmlns:p="http://schemas.openxmlformats.org/presentationml/2006/main">
  <p:tag name="KSO_WPP_MARK_KEY" val="cdb95a24-2b95-4bf6-8262-ec269aa88444"/>
  <p:tag name="COMMONDATA" val="eyJoZGlkIjoiNDNlMTA4NjFkYmZhNmE5MjgxNTZiMmZjMWZjMjk0ZTcifQ=="/>
  <p:tag name="commondata" val="eyJoZGlkIjoiMjJmOGJjZjk5ZjA5MzdhMDgyNzJiNjE5NDFjNGIyOGQifQ=="/>
</p:tagLst>
</file>

<file path=ppt/tags/tag4.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5.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6.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7.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8.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ags/tag9.xml><?xml version="1.0" encoding="utf-8"?>
<p:tagLst xmlns:p="http://schemas.openxmlformats.org/presentationml/2006/main">
  <p:tag name="KSO_WM_DIAGRAM_VIRTUALLY_FRAME" val="{&quot;height&quot;:263.13401574803163,&quot;left&quot;:322.15614173228346,&quot;top&quot;:160.52811023622047,&quot;width&quot;:351.34606299212595}"/>
</p:tagLst>
</file>

<file path=ppt/theme/theme1.xml><?xml version="1.0" encoding="utf-8"?>
<a:theme xmlns:a="http://schemas.openxmlformats.org/drawingml/2006/main" name="Network">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smtClean="0"/>
        </a:defPPr>
      </a:lstStyle>
      <a:style>
        <a:lnRef idx="1">
          <a:schemeClr val="accent2"/>
        </a:lnRef>
        <a:fillRef idx="3">
          <a:schemeClr val="accent2"/>
        </a:fillRef>
        <a:effectRef idx="2">
          <a:schemeClr val="accent2"/>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3098</Words>
  <Application>WPS 演示</Application>
  <PresentationFormat>宽屏</PresentationFormat>
  <Paragraphs>334</Paragraphs>
  <Slides>40</Slides>
  <Notes>0</Notes>
  <HiddenSlides>2</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40</vt:i4>
      </vt:variant>
    </vt:vector>
  </HeadingPairs>
  <TitlesOfParts>
    <vt:vector size="54" baseType="lpstr">
      <vt:lpstr>Arial</vt:lpstr>
      <vt:lpstr>宋体</vt:lpstr>
      <vt:lpstr>Wingdings</vt:lpstr>
      <vt:lpstr>微软雅黑</vt:lpstr>
      <vt:lpstr>Times New Roman</vt:lpstr>
      <vt:lpstr>Arial Black</vt:lpstr>
      <vt:lpstr>Wingdings</vt:lpstr>
      <vt:lpstr>Arial Unicode MS</vt:lpstr>
      <vt:lpstr>等线</vt:lpstr>
      <vt:lpstr>华康俪金黑W8(P)</vt:lpstr>
      <vt:lpstr>黑体</vt:lpstr>
      <vt:lpstr>等线 Light</vt:lpstr>
      <vt:lpstr>Network</vt:lpstr>
      <vt:lpstr>自定义设计方案</vt:lpstr>
      <vt:lpstr>iEDA水滴计划答辩                     ——2024-08期             </vt:lpstr>
      <vt:lpstr>PowerPoint 演示文稿</vt:lpstr>
      <vt:lpstr>个人简介</vt:lpstr>
      <vt:lpstr>PowerPoint 演示文稿</vt:lpstr>
      <vt:lpstr>C++学习内容</vt:lpstr>
      <vt:lpstr>学习笔记</vt:lpstr>
      <vt:lpstr>课后习题完成情况</vt:lpstr>
      <vt:lpstr>C++ Primer Plus 掌握情况</vt:lpstr>
      <vt:lpstr>Modern C++ 掌握情况</vt:lpstr>
      <vt:lpstr>寻路算法大作业</vt:lpstr>
      <vt:lpstr>寻路算法大作业</vt:lpstr>
      <vt:lpstr>寻路算法大作业</vt:lpstr>
      <vt:lpstr>寻路算法大作业</vt:lpstr>
      <vt:lpstr>寻路算法大作业</vt:lpstr>
      <vt:lpstr>寻路算法大作业</vt:lpstr>
      <vt:lpstr>寻路算法大作业</vt:lpstr>
      <vt:lpstr>寻路算法大作业</vt:lpstr>
      <vt:lpstr>PowerPoint 演示文稿</vt:lpstr>
      <vt:lpstr>EDA学习内容</vt:lpstr>
      <vt:lpstr>学习笔记</vt:lpstr>
      <vt:lpstr>芯片设计流程</vt:lpstr>
      <vt:lpstr>EDA后端流程</vt:lpstr>
      <vt:lpstr>iEDA Flow流程实践</vt:lpstr>
      <vt:lpstr>iEDA Flow流程实践</vt:lpstr>
      <vt:lpstr>iEDA Flow流程实践</vt:lpstr>
      <vt:lpstr>布局合法化：Abacus算法</vt:lpstr>
      <vt:lpstr>布局合法化：Abacus算法</vt:lpstr>
      <vt:lpstr>布局合法化：Abacus算法</vt:lpstr>
      <vt:lpstr>布局合法化：Abacus算法</vt:lpstr>
      <vt:lpstr>布局合法化：Tetris算法</vt:lpstr>
      <vt:lpstr>布局合法化：Tetris算法</vt:lpstr>
      <vt:lpstr>布局合法化：Tetris算法</vt:lpstr>
      <vt:lpstr>布局合法化：Tetris算法</vt:lpstr>
      <vt:lpstr>布局合法化：Tetris算法</vt:lpstr>
      <vt:lpstr>布局合法化</vt:lpstr>
      <vt:lpstr>布局合法化</vt:lpstr>
      <vt:lpstr>总结</vt:lpstr>
      <vt:lpstr>PowerPoint 演示文稿</vt:lpstr>
      <vt:lpstr>感兴趣的内容</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Lau Samuel</dc:creator>
  <cp:lastModifiedBy>su</cp:lastModifiedBy>
  <cp:revision>2693</cp:revision>
  <dcterms:created xsi:type="dcterms:W3CDTF">2018-08-11T07:24:00Z</dcterms:created>
  <dcterms:modified xsi:type="dcterms:W3CDTF">2024-08-17T01:45:31Z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31BB6DA3ED414C6BA5EC78DEE94590E6</vt:lpwstr>
  </property>
  <property fmtid="{D5CDD505-2E9C-101B-9397-08002B2CF9AE}" pid="3" name="KSOProductBuildVer">
    <vt:lpwstr>2052-12.1.0.17827</vt:lpwstr>
  </property>
</Properties>
</file>